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6" r:id="rId15"/>
    <p:sldId id="272" r:id="rId16"/>
    <p:sldId id="273" r:id="rId17"/>
    <p:sldId id="274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248448-6797-4CE4-B12D-61CBBF9A2F1A}" v="13" dt="2022-10-28T17:06:37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14A9AB-370F-4151-A2F6-D7A6B1ACD6F5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290CD47-BBFD-4AAF-93C5-11E705B64830}">
      <dgm:prSet/>
      <dgm:spPr/>
      <dgm:t>
        <a:bodyPr/>
        <a:lstStyle/>
        <a:p>
          <a:r>
            <a:rPr lang="de-DE"/>
            <a:t>Lesbarkeit</a:t>
          </a:r>
          <a:endParaRPr lang="en-US"/>
        </a:p>
      </dgm:t>
    </dgm:pt>
    <dgm:pt modelId="{1AD85658-04FA-4062-A1F7-A31830497296}" type="parTrans" cxnId="{2A6D811E-F929-4779-8E54-791771F54702}">
      <dgm:prSet/>
      <dgm:spPr/>
      <dgm:t>
        <a:bodyPr/>
        <a:lstStyle/>
        <a:p>
          <a:endParaRPr lang="en-US"/>
        </a:p>
      </dgm:t>
    </dgm:pt>
    <dgm:pt modelId="{552B6899-A50C-4E1A-A423-6EA8E4846FD1}" type="sibTrans" cxnId="{2A6D811E-F929-4779-8E54-791771F54702}">
      <dgm:prSet/>
      <dgm:spPr/>
      <dgm:t>
        <a:bodyPr/>
        <a:lstStyle/>
        <a:p>
          <a:endParaRPr lang="en-US"/>
        </a:p>
      </dgm:t>
    </dgm:pt>
    <dgm:pt modelId="{E8EF5EE7-CEF3-40E4-8845-33F8C7392F2F}">
      <dgm:prSet/>
      <dgm:spPr/>
      <dgm:t>
        <a:bodyPr/>
        <a:lstStyle/>
        <a:p>
          <a:r>
            <a:rPr lang="de-DE" dirty="0"/>
            <a:t>Flexibilität</a:t>
          </a:r>
          <a:endParaRPr lang="en-US" dirty="0"/>
        </a:p>
      </dgm:t>
    </dgm:pt>
    <dgm:pt modelId="{F7A29C78-9C9C-47CD-B102-01783595EB41}" type="parTrans" cxnId="{A8852CB9-97D8-48A0-96DB-13240293B9A8}">
      <dgm:prSet/>
      <dgm:spPr/>
      <dgm:t>
        <a:bodyPr/>
        <a:lstStyle/>
        <a:p>
          <a:endParaRPr lang="en-US"/>
        </a:p>
      </dgm:t>
    </dgm:pt>
    <dgm:pt modelId="{2B127F53-1AA9-40A4-82C6-AF3A7E25C681}" type="sibTrans" cxnId="{A8852CB9-97D8-48A0-96DB-13240293B9A8}">
      <dgm:prSet/>
      <dgm:spPr/>
      <dgm:t>
        <a:bodyPr/>
        <a:lstStyle/>
        <a:p>
          <a:endParaRPr lang="en-US"/>
        </a:p>
      </dgm:t>
    </dgm:pt>
    <dgm:pt modelId="{09FB26EA-4FAF-4471-8183-F290DB8454BC}">
      <dgm:prSet/>
      <dgm:spPr/>
      <dgm:t>
        <a:bodyPr/>
        <a:lstStyle/>
        <a:p>
          <a:r>
            <a:rPr lang="de-DE"/>
            <a:t>Wartbarkeit</a:t>
          </a:r>
          <a:endParaRPr lang="en-US"/>
        </a:p>
      </dgm:t>
    </dgm:pt>
    <dgm:pt modelId="{A2AF211A-16ED-47B3-9589-E4B523ADF3AB}" type="parTrans" cxnId="{C532E265-270E-4589-B4BE-7B0E8411A4C3}">
      <dgm:prSet/>
      <dgm:spPr/>
      <dgm:t>
        <a:bodyPr/>
        <a:lstStyle/>
        <a:p>
          <a:endParaRPr lang="en-US"/>
        </a:p>
      </dgm:t>
    </dgm:pt>
    <dgm:pt modelId="{BED85110-2F0E-463C-80E3-EAC480948377}" type="sibTrans" cxnId="{C532E265-270E-4589-B4BE-7B0E8411A4C3}">
      <dgm:prSet/>
      <dgm:spPr/>
      <dgm:t>
        <a:bodyPr/>
        <a:lstStyle/>
        <a:p>
          <a:endParaRPr lang="en-US"/>
        </a:p>
      </dgm:t>
    </dgm:pt>
    <dgm:pt modelId="{50E4D138-2CA5-4C67-B638-A9BE4D2B5EBB}">
      <dgm:prSet/>
      <dgm:spPr/>
      <dgm:t>
        <a:bodyPr/>
        <a:lstStyle/>
        <a:p>
          <a:r>
            <a:rPr lang="de-DE" dirty="0"/>
            <a:t>Erweiterbarkeit</a:t>
          </a:r>
          <a:endParaRPr lang="en-US" dirty="0"/>
        </a:p>
      </dgm:t>
    </dgm:pt>
    <dgm:pt modelId="{F6803ABD-35EA-4BFC-BCBC-5A77642B2CB1}" type="parTrans" cxnId="{BBD3DFD2-4B23-4AC1-99A9-0C1F03E0C853}">
      <dgm:prSet/>
      <dgm:spPr/>
      <dgm:t>
        <a:bodyPr/>
        <a:lstStyle/>
        <a:p>
          <a:endParaRPr lang="en-US"/>
        </a:p>
      </dgm:t>
    </dgm:pt>
    <dgm:pt modelId="{3D393854-E77E-4FD9-954E-27EF6DF6735D}" type="sibTrans" cxnId="{BBD3DFD2-4B23-4AC1-99A9-0C1F03E0C853}">
      <dgm:prSet/>
      <dgm:spPr/>
      <dgm:t>
        <a:bodyPr/>
        <a:lstStyle/>
        <a:p>
          <a:endParaRPr lang="en-US"/>
        </a:p>
      </dgm:t>
    </dgm:pt>
    <dgm:pt modelId="{46654CF0-81A4-4D40-9EFF-298EF660773C}">
      <dgm:prSet/>
      <dgm:spPr/>
      <dgm:t>
        <a:bodyPr/>
        <a:lstStyle/>
        <a:p>
          <a:r>
            <a:rPr lang="de-DE"/>
            <a:t>Wiederverwendbarkeit</a:t>
          </a:r>
          <a:endParaRPr lang="en-US"/>
        </a:p>
      </dgm:t>
    </dgm:pt>
    <dgm:pt modelId="{94D2075E-50E8-42D8-91A6-CF1B04F669EA}" type="parTrans" cxnId="{918971D4-C46B-4D38-A7E6-0B342360BD54}">
      <dgm:prSet/>
      <dgm:spPr/>
      <dgm:t>
        <a:bodyPr/>
        <a:lstStyle/>
        <a:p>
          <a:endParaRPr lang="en-US"/>
        </a:p>
      </dgm:t>
    </dgm:pt>
    <dgm:pt modelId="{D17379F6-87AA-4BA2-8670-A9A0FB7F2093}" type="sibTrans" cxnId="{918971D4-C46B-4D38-A7E6-0B342360BD54}">
      <dgm:prSet/>
      <dgm:spPr/>
      <dgm:t>
        <a:bodyPr/>
        <a:lstStyle/>
        <a:p>
          <a:endParaRPr lang="en-US"/>
        </a:p>
      </dgm:t>
    </dgm:pt>
    <dgm:pt modelId="{4F795520-CB08-4679-8F26-BA62A562716C}">
      <dgm:prSet/>
      <dgm:spPr/>
      <dgm:t>
        <a:bodyPr/>
        <a:lstStyle/>
        <a:p>
          <a:r>
            <a:rPr lang="de-DE"/>
            <a:t>Testbarkeit </a:t>
          </a:r>
          <a:endParaRPr lang="en-US"/>
        </a:p>
      </dgm:t>
    </dgm:pt>
    <dgm:pt modelId="{6F9B9DAA-DADB-4AAC-A145-D752FCA1EB89}" type="parTrans" cxnId="{20A33D4D-44D8-42F4-8EE2-4F6C7CEE135D}">
      <dgm:prSet/>
      <dgm:spPr/>
      <dgm:t>
        <a:bodyPr/>
        <a:lstStyle/>
        <a:p>
          <a:endParaRPr lang="en-US"/>
        </a:p>
      </dgm:t>
    </dgm:pt>
    <dgm:pt modelId="{D4541483-20F2-4926-B4A2-05D23C0EEAEC}" type="sibTrans" cxnId="{20A33D4D-44D8-42F4-8EE2-4F6C7CEE135D}">
      <dgm:prSet/>
      <dgm:spPr/>
      <dgm:t>
        <a:bodyPr/>
        <a:lstStyle/>
        <a:p>
          <a:endParaRPr lang="en-US"/>
        </a:p>
      </dgm:t>
    </dgm:pt>
    <dgm:pt modelId="{6D725C30-69FF-4291-A096-2A14317C7989}" type="pres">
      <dgm:prSet presAssocID="{0514A9AB-370F-4151-A2F6-D7A6B1ACD6F5}" presName="linear" presStyleCnt="0">
        <dgm:presLayoutVars>
          <dgm:animLvl val="lvl"/>
          <dgm:resizeHandles val="exact"/>
        </dgm:presLayoutVars>
      </dgm:prSet>
      <dgm:spPr/>
    </dgm:pt>
    <dgm:pt modelId="{60FC04F8-A9F6-4C25-904B-E0CFD1A63C23}" type="pres">
      <dgm:prSet presAssocID="{6290CD47-BBFD-4AAF-93C5-11E705B6483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41B1459-D945-4DB9-954B-D942A2D882DB}" type="pres">
      <dgm:prSet presAssocID="{552B6899-A50C-4E1A-A423-6EA8E4846FD1}" presName="spacer" presStyleCnt="0"/>
      <dgm:spPr/>
    </dgm:pt>
    <dgm:pt modelId="{C85BC4EB-B3FC-478E-9E78-528A754A1204}" type="pres">
      <dgm:prSet presAssocID="{E8EF5EE7-CEF3-40E4-8845-33F8C7392F2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8B93A5C-908C-418D-A509-8AE7E475D3EE}" type="pres">
      <dgm:prSet presAssocID="{2B127F53-1AA9-40A4-82C6-AF3A7E25C681}" presName="spacer" presStyleCnt="0"/>
      <dgm:spPr/>
    </dgm:pt>
    <dgm:pt modelId="{C2128B03-58B0-4083-AB78-990C8EC81779}" type="pres">
      <dgm:prSet presAssocID="{09FB26EA-4FAF-4471-8183-F290DB8454B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E54D700-69C1-4DEC-83FF-3430BBF2CBE6}" type="pres">
      <dgm:prSet presAssocID="{BED85110-2F0E-463C-80E3-EAC480948377}" presName="spacer" presStyleCnt="0"/>
      <dgm:spPr/>
    </dgm:pt>
    <dgm:pt modelId="{55DAA6FD-AF74-4BC4-90A1-CF643D2C0AD1}" type="pres">
      <dgm:prSet presAssocID="{50E4D138-2CA5-4C67-B638-A9BE4D2B5EB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C614718-68E3-4B58-8B4B-3E0055B1B996}" type="pres">
      <dgm:prSet presAssocID="{3D393854-E77E-4FD9-954E-27EF6DF6735D}" presName="spacer" presStyleCnt="0"/>
      <dgm:spPr/>
    </dgm:pt>
    <dgm:pt modelId="{EE5E55F9-BDFB-4F56-98C0-BEC59006190E}" type="pres">
      <dgm:prSet presAssocID="{46654CF0-81A4-4D40-9EFF-298EF660773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F39A8D5-F786-4409-ACE5-3316561D1AD8}" type="pres">
      <dgm:prSet presAssocID="{D17379F6-87AA-4BA2-8670-A9A0FB7F2093}" presName="spacer" presStyleCnt="0"/>
      <dgm:spPr/>
    </dgm:pt>
    <dgm:pt modelId="{BEE4954F-05F3-4369-9E90-A8730A82230C}" type="pres">
      <dgm:prSet presAssocID="{4F795520-CB08-4679-8F26-BA62A562716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A6D811E-F929-4779-8E54-791771F54702}" srcId="{0514A9AB-370F-4151-A2F6-D7A6B1ACD6F5}" destId="{6290CD47-BBFD-4AAF-93C5-11E705B64830}" srcOrd="0" destOrd="0" parTransId="{1AD85658-04FA-4062-A1F7-A31830497296}" sibTransId="{552B6899-A50C-4E1A-A423-6EA8E4846FD1}"/>
    <dgm:cxn modelId="{98DF5B27-7C5D-4AB8-B62D-53A82DB97796}" type="presOf" srcId="{4F795520-CB08-4679-8F26-BA62A562716C}" destId="{BEE4954F-05F3-4369-9E90-A8730A82230C}" srcOrd="0" destOrd="0" presId="urn:microsoft.com/office/officeart/2005/8/layout/vList2"/>
    <dgm:cxn modelId="{AC800F33-028C-4C40-9ADD-9B81137DF6BB}" type="presOf" srcId="{46654CF0-81A4-4D40-9EFF-298EF660773C}" destId="{EE5E55F9-BDFB-4F56-98C0-BEC59006190E}" srcOrd="0" destOrd="0" presId="urn:microsoft.com/office/officeart/2005/8/layout/vList2"/>
    <dgm:cxn modelId="{5E1B0441-4926-497E-8A9F-3571D4284C31}" type="presOf" srcId="{50E4D138-2CA5-4C67-B638-A9BE4D2B5EBB}" destId="{55DAA6FD-AF74-4BC4-90A1-CF643D2C0AD1}" srcOrd="0" destOrd="0" presId="urn:microsoft.com/office/officeart/2005/8/layout/vList2"/>
    <dgm:cxn modelId="{C532E265-270E-4589-B4BE-7B0E8411A4C3}" srcId="{0514A9AB-370F-4151-A2F6-D7A6B1ACD6F5}" destId="{09FB26EA-4FAF-4471-8183-F290DB8454BC}" srcOrd="2" destOrd="0" parTransId="{A2AF211A-16ED-47B3-9589-E4B523ADF3AB}" sibTransId="{BED85110-2F0E-463C-80E3-EAC480948377}"/>
    <dgm:cxn modelId="{537F966B-777B-4126-BA14-3D906D9E40AD}" type="presOf" srcId="{6290CD47-BBFD-4AAF-93C5-11E705B64830}" destId="{60FC04F8-A9F6-4C25-904B-E0CFD1A63C23}" srcOrd="0" destOrd="0" presId="urn:microsoft.com/office/officeart/2005/8/layout/vList2"/>
    <dgm:cxn modelId="{20A33D4D-44D8-42F4-8EE2-4F6C7CEE135D}" srcId="{0514A9AB-370F-4151-A2F6-D7A6B1ACD6F5}" destId="{4F795520-CB08-4679-8F26-BA62A562716C}" srcOrd="5" destOrd="0" parTransId="{6F9B9DAA-DADB-4AAC-A145-D752FCA1EB89}" sibTransId="{D4541483-20F2-4926-B4A2-05D23C0EEAEC}"/>
    <dgm:cxn modelId="{A0B4CD95-26CB-4736-9E02-84FCCABAF978}" type="presOf" srcId="{0514A9AB-370F-4151-A2F6-D7A6B1ACD6F5}" destId="{6D725C30-69FF-4291-A096-2A14317C7989}" srcOrd="0" destOrd="0" presId="urn:microsoft.com/office/officeart/2005/8/layout/vList2"/>
    <dgm:cxn modelId="{EF5605AB-2045-49D8-9778-1224B2EAB7E6}" type="presOf" srcId="{09FB26EA-4FAF-4471-8183-F290DB8454BC}" destId="{C2128B03-58B0-4083-AB78-990C8EC81779}" srcOrd="0" destOrd="0" presId="urn:microsoft.com/office/officeart/2005/8/layout/vList2"/>
    <dgm:cxn modelId="{A8852CB9-97D8-48A0-96DB-13240293B9A8}" srcId="{0514A9AB-370F-4151-A2F6-D7A6B1ACD6F5}" destId="{E8EF5EE7-CEF3-40E4-8845-33F8C7392F2F}" srcOrd="1" destOrd="0" parTransId="{F7A29C78-9C9C-47CD-B102-01783595EB41}" sibTransId="{2B127F53-1AA9-40A4-82C6-AF3A7E25C681}"/>
    <dgm:cxn modelId="{BBD3DFD2-4B23-4AC1-99A9-0C1F03E0C853}" srcId="{0514A9AB-370F-4151-A2F6-D7A6B1ACD6F5}" destId="{50E4D138-2CA5-4C67-B638-A9BE4D2B5EBB}" srcOrd="3" destOrd="0" parTransId="{F6803ABD-35EA-4BFC-BCBC-5A77642B2CB1}" sibTransId="{3D393854-E77E-4FD9-954E-27EF6DF6735D}"/>
    <dgm:cxn modelId="{918971D4-C46B-4D38-A7E6-0B342360BD54}" srcId="{0514A9AB-370F-4151-A2F6-D7A6B1ACD6F5}" destId="{46654CF0-81A4-4D40-9EFF-298EF660773C}" srcOrd="4" destOrd="0" parTransId="{94D2075E-50E8-42D8-91A6-CF1B04F669EA}" sibTransId="{D17379F6-87AA-4BA2-8670-A9A0FB7F2093}"/>
    <dgm:cxn modelId="{D1B835F8-220F-462D-98AA-FD69F29B840E}" type="presOf" srcId="{E8EF5EE7-CEF3-40E4-8845-33F8C7392F2F}" destId="{C85BC4EB-B3FC-478E-9E78-528A754A1204}" srcOrd="0" destOrd="0" presId="urn:microsoft.com/office/officeart/2005/8/layout/vList2"/>
    <dgm:cxn modelId="{D3D37A3C-6C2C-4571-B97C-278EB72C6196}" type="presParOf" srcId="{6D725C30-69FF-4291-A096-2A14317C7989}" destId="{60FC04F8-A9F6-4C25-904B-E0CFD1A63C23}" srcOrd="0" destOrd="0" presId="urn:microsoft.com/office/officeart/2005/8/layout/vList2"/>
    <dgm:cxn modelId="{32047C80-A565-44C4-8B16-1152CF8DA070}" type="presParOf" srcId="{6D725C30-69FF-4291-A096-2A14317C7989}" destId="{641B1459-D945-4DB9-954B-D942A2D882DB}" srcOrd="1" destOrd="0" presId="urn:microsoft.com/office/officeart/2005/8/layout/vList2"/>
    <dgm:cxn modelId="{574D216A-FB96-44CC-9246-889EA190277C}" type="presParOf" srcId="{6D725C30-69FF-4291-A096-2A14317C7989}" destId="{C85BC4EB-B3FC-478E-9E78-528A754A1204}" srcOrd="2" destOrd="0" presId="urn:microsoft.com/office/officeart/2005/8/layout/vList2"/>
    <dgm:cxn modelId="{447952F3-A498-40BA-832E-C591E96B539D}" type="presParOf" srcId="{6D725C30-69FF-4291-A096-2A14317C7989}" destId="{58B93A5C-908C-418D-A509-8AE7E475D3EE}" srcOrd="3" destOrd="0" presId="urn:microsoft.com/office/officeart/2005/8/layout/vList2"/>
    <dgm:cxn modelId="{5DA35B8B-35EC-451D-B696-F192355B453E}" type="presParOf" srcId="{6D725C30-69FF-4291-A096-2A14317C7989}" destId="{C2128B03-58B0-4083-AB78-990C8EC81779}" srcOrd="4" destOrd="0" presId="urn:microsoft.com/office/officeart/2005/8/layout/vList2"/>
    <dgm:cxn modelId="{9C39BAC1-EB88-4312-A76E-0DBF945B10FC}" type="presParOf" srcId="{6D725C30-69FF-4291-A096-2A14317C7989}" destId="{3E54D700-69C1-4DEC-83FF-3430BBF2CBE6}" srcOrd="5" destOrd="0" presId="urn:microsoft.com/office/officeart/2005/8/layout/vList2"/>
    <dgm:cxn modelId="{6FFF3D06-4B3A-426A-8122-F330B6C0370F}" type="presParOf" srcId="{6D725C30-69FF-4291-A096-2A14317C7989}" destId="{55DAA6FD-AF74-4BC4-90A1-CF643D2C0AD1}" srcOrd="6" destOrd="0" presId="urn:microsoft.com/office/officeart/2005/8/layout/vList2"/>
    <dgm:cxn modelId="{0C1DB2F7-92D6-4672-8574-18C2404C2121}" type="presParOf" srcId="{6D725C30-69FF-4291-A096-2A14317C7989}" destId="{3C614718-68E3-4B58-8B4B-3E0055B1B996}" srcOrd="7" destOrd="0" presId="urn:microsoft.com/office/officeart/2005/8/layout/vList2"/>
    <dgm:cxn modelId="{A3F3EA82-69EA-45D9-B534-526870E366A7}" type="presParOf" srcId="{6D725C30-69FF-4291-A096-2A14317C7989}" destId="{EE5E55F9-BDFB-4F56-98C0-BEC59006190E}" srcOrd="8" destOrd="0" presId="urn:microsoft.com/office/officeart/2005/8/layout/vList2"/>
    <dgm:cxn modelId="{13DEF1E7-36A4-4C7C-8D24-A0CE0000D4F3}" type="presParOf" srcId="{6D725C30-69FF-4291-A096-2A14317C7989}" destId="{EF39A8D5-F786-4409-ACE5-3316561D1AD8}" srcOrd="9" destOrd="0" presId="urn:microsoft.com/office/officeart/2005/8/layout/vList2"/>
    <dgm:cxn modelId="{EA0CA32E-0C49-438A-A877-AC659FEBB894}" type="presParOf" srcId="{6D725C30-69FF-4291-A096-2A14317C7989}" destId="{BEE4954F-05F3-4369-9E90-A8730A82230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631AE8-1EE2-4967-991E-57F5A27D7AFA}" type="doc">
      <dgm:prSet loTypeId="urn:microsoft.com/office/officeart/2005/8/layout/hierarchy3" loCatId="hierarchy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CCBA807-FE76-4CE1-81C1-BBAD4AE254A0}">
      <dgm:prSet/>
      <dgm:spPr/>
      <dgm:t>
        <a:bodyPr/>
        <a:lstStyle/>
        <a:p>
          <a:r>
            <a:rPr lang="de-DE" dirty="0"/>
            <a:t>Kopplung </a:t>
          </a:r>
          <a:endParaRPr lang="en-US" dirty="0"/>
        </a:p>
      </dgm:t>
    </dgm:pt>
    <dgm:pt modelId="{A74ACC14-145C-46D7-B55C-8AE3BBDF3C6D}" type="parTrans" cxnId="{FD14C591-1E37-418D-A4E9-5CDEFBF3E589}">
      <dgm:prSet/>
      <dgm:spPr/>
      <dgm:t>
        <a:bodyPr/>
        <a:lstStyle/>
        <a:p>
          <a:endParaRPr lang="en-US"/>
        </a:p>
      </dgm:t>
    </dgm:pt>
    <dgm:pt modelId="{F5ABEF9D-268C-485D-9C03-DCE335952493}" type="sibTrans" cxnId="{FD14C591-1E37-418D-A4E9-5CDEFBF3E589}">
      <dgm:prSet/>
      <dgm:spPr/>
      <dgm:t>
        <a:bodyPr/>
        <a:lstStyle/>
        <a:p>
          <a:endParaRPr lang="en-US"/>
        </a:p>
      </dgm:t>
    </dgm:pt>
    <dgm:pt modelId="{45667FBB-9A42-4265-B5CF-E11DF7C560CB}">
      <dgm:prSet/>
      <dgm:spPr/>
      <dgm:t>
        <a:bodyPr/>
        <a:lstStyle/>
        <a:p>
          <a:r>
            <a:rPr lang="de-DE"/>
            <a:t>Kohäsion</a:t>
          </a:r>
          <a:endParaRPr lang="en-US"/>
        </a:p>
      </dgm:t>
    </dgm:pt>
    <dgm:pt modelId="{F0EFF92A-36FA-4315-AFFE-42539B9E0B5A}" type="parTrans" cxnId="{35AC7BD2-3F82-4C20-98EE-F308ABAE93AA}">
      <dgm:prSet/>
      <dgm:spPr/>
      <dgm:t>
        <a:bodyPr/>
        <a:lstStyle/>
        <a:p>
          <a:endParaRPr lang="en-US"/>
        </a:p>
      </dgm:t>
    </dgm:pt>
    <dgm:pt modelId="{F8AA88B3-A26E-417C-B96E-D3065878741A}" type="sibTrans" cxnId="{35AC7BD2-3F82-4C20-98EE-F308ABAE93AA}">
      <dgm:prSet/>
      <dgm:spPr/>
      <dgm:t>
        <a:bodyPr/>
        <a:lstStyle/>
        <a:p>
          <a:endParaRPr lang="en-US"/>
        </a:p>
      </dgm:t>
    </dgm:pt>
    <dgm:pt modelId="{9782869D-D988-4427-8217-31C76BCD2787}" type="pres">
      <dgm:prSet presAssocID="{F4631AE8-1EE2-4967-991E-57F5A27D7AF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63D8CC-A925-486D-885E-69C18548487F}" type="pres">
      <dgm:prSet presAssocID="{BCCBA807-FE76-4CE1-81C1-BBAD4AE254A0}" presName="root" presStyleCnt="0"/>
      <dgm:spPr/>
    </dgm:pt>
    <dgm:pt modelId="{578E9671-2A17-4D08-9E58-93D797A44472}" type="pres">
      <dgm:prSet presAssocID="{BCCBA807-FE76-4CE1-81C1-BBAD4AE254A0}" presName="rootComposite" presStyleCnt="0"/>
      <dgm:spPr/>
    </dgm:pt>
    <dgm:pt modelId="{FBE0D08E-C71C-4842-87B0-BC8E7917F9B1}" type="pres">
      <dgm:prSet presAssocID="{BCCBA807-FE76-4CE1-81C1-BBAD4AE254A0}" presName="rootText" presStyleLbl="node1" presStyleIdx="0" presStyleCnt="2"/>
      <dgm:spPr/>
    </dgm:pt>
    <dgm:pt modelId="{B34D2039-EA0F-4EAD-AD4F-0BE6AB38264A}" type="pres">
      <dgm:prSet presAssocID="{BCCBA807-FE76-4CE1-81C1-BBAD4AE254A0}" presName="rootConnector" presStyleLbl="node1" presStyleIdx="0" presStyleCnt="2"/>
      <dgm:spPr/>
    </dgm:pt>
    <dgm:pt modelId="{0ADB127F-7133-4FDA-BB4C-3019D116A0F0}" type="pres">
      <dgm:prSet presAssocID="{BCCBA807-FE76-4CE1-81C1-BBAD4AE254A0}" presName="childShape" presStyleCnt="0"/>
      <dgm:spPr/>
    </dgm:pt>
    <dgm:pt modelId="{C06AFFFF-ACAA-4B62-A473-B38CCCAD54E1}" type="pres">
      <dgm:prSet presAssocID="{45667FBB-9A42-4265-B5CF-E11DF7C560CB}" presName="root" presStyleCnt="0"/>
      <dgm:spPr/>
    </dgm:pt>
    <dgm:pt modelId="{30A82441-3410-42B0-A309-0B39E4C8F7AD}" type="pres">
      <dgm:prSet presAssocID="{45667FBB-9A42-4265-B5CF-E11DF7C560CB}" presName="rootComposite" presStyleCnt="0"/>
      <dgm:spPr/>
    </dgm:pt>
    <dgm:pt modelId="{0036E3A1-FDF4-4E60-A27B-67A529C7B74A}" type="pres">
      <dgm:prSet presAssocID="{45667FBB-9A42-4265-B5CF-E11DF7C560CB}" presName="rootText" presStyleLbl="node1" presStyleIdx="1" presStyleCnt="2"/>
      <dgm:spPr/>
    </dgm:pt>
    <dgm:pt modelId="{20320FBF-66F7-470E-B7CB-1EB62DD87DC9}" type="pres">
      <dgm:prSet presAssocID="{45667FBB-9A42-4265-B5CF-E11DF7C560CB}" presName="rootConnector" presStyleLbl="node1" presStyleIdx="1" presStyleCnt="2"/>
      <dgm:spPr/>
    </dgm:pt>
    <dgm:pt modelId="{EB8B95E5-BCEF-44B9-B284-E9A77405D5AD}" type="pres">
      <dgm:prSet presAssocID="{45667FBB-9A42-4265-B5CF-E11DF7C560CB}" presName="childShape" presStyleCnt="0"/>
      <dgm:spPr/>
    </dgm:pt>
  </dgm:ptLst>
  <dgm:cxnLst>
    <dgm:cxn modelId="{3BB0CD19-A90D-4353-9204-7E07FBD2B1B3}" type="presOf" srcId="{45667FBB-9A42-4265-B5CF-E11DF7C560CB}" destId="{0036E3A1-FDF4-4E60-A27B-67A529C7B74A}" srcOrd="0" destOrd="0" presId="urn:microsoft.com/office/officeart/2005/8/layout/hierarchy3"/>
    <dgm:cxn modelId="{C2610123-3220-4B15-8C26-B1392D08ECBE}" type="presOf" srcId="{BCCBA807-FE76-4CE1-81C1-BBAD4AE254A0}" destId="{B34D2039-EA0F-4EAD-AD4F-0BE6AB38264A}" srcOrd="1" destOrd="0" presId="urn:microsoft.com/office/officeart/2005/8/layout/hierarchy3"/>
    <dgm:cxn modelId="{FD14C591-1E37-418D-A4E9-5CDEFBF3E589}" srcId="{F4631AE8-1EE2-4967-991E-57F5A27D7AFA}" destId="{BCCBA807-FE76-4CE1-81C1-BBAD4AE254A0}" srcOrd="0" destOrd="0" parTransId="{A74ACC14-145C-46D7-B55C-8AE3BBDF3C6D}" sibTransId="{F5ABEF9D-268C-485D-9C03-DCE335952493}"/>
    <dgm:cxn modelId="{523318A7-110A-4871-889E-878C482B3120}" type="presOf" srcId="{BCCBA807-FE76-4CE1-81C1-BBAD4AE254A0}" destId="{FBE0D08E-C71C-4842-87B0-BC8E7917F9B1}" srcOrd="0" destOrd="0" presId="urn:microsoft.com/office/officeart/2005/8/layout/hierarchy3"/>
    <dgm:cxn modelId="{150DB1C8-1186-4885-BA4D-E6EA38B16832}" type="presOf" srcId="{F4631AE8-1EE2-4967-991E-57F5A27D7AFA}" destId="{9782869D-D988-4427-8217-31C76BCD2787}" srcOrd="0" destOrd="0" presId="urn:microsoft.com/office/officeart/2005/8/layout/hierarchy3"/>
    <dgm:cxn modelId="{35AC7BD2-3F82-4C20-98EE-F308ABAE93AA}" srcId="{F4631AE8-1EE2-4967-991E-57F5A27D7AFA}" destId="{45667FBB-9A42-4265-B5CF-E11DF7C560CB}" srcOrd="1" destOrd="0" parTransId="{F0EFF92A-36FA-4315-AFFE-42539B9E0B5A}" sibTransId="{F8AA88B3-A26E-417C-B96E-D3065878741A}"/>
    <dgm:cxn modelId="{C6376ADF-734F-4EBC-8149-41F5A0CF9D6A}" type="presOf" srcId="{45667FBB-9A42-4265-B5CF-E11DF7C560CB}" destId="{20320FBF-66F7-470E-B7CB-1EB62DD87DC9}" srcOrd="1" destOrd="0" presId="urn:microsoft.com/office/officeart/2005/8/layout/hierarchy3"/>
    <dgm:cxn modelId="{2746F1DF-C373-4496-94FE-4F207C788617}" type="presParOf" srcId="{9782869D-D988-4427-8217-31C76BCD2787}" destId="{4A63D8CC-A925-486D-885E-69C18548487F}" srcOrd="0" destOrd="0" presId="urn:microsoft.com/office/officeart/2005/8/layout/hierarchy3"/>
    <dgm:cxn modelId="{AA1077C5-6BD0-45B7-816C-D8AC61862D9B}" type="presParOf" srcId="{4A63D8CC-A925-486D-885E-69C18548487F}" destId="{578E9671-2A17-4D08-9E58-93D797A44472}" srcOrd="0" destOrd="0" presId="urn:microsoft.com/office/officeart/2005/8/layout/hierarchy3"/>
    <dgm:cxn modelId="{AEC3049D-4B27-42A1-9CF8-6759188CEC59}" type="presParOf" srcId="{578E9671-2A17-4D08-9E58-93D797A44472}" destId="{FBE0D08E-C71C-4842-87B0-BC8E7917F9B1}" srcOrd="0" destOrd="0" presId="urn:microsoft.com/office/officeart/2005/8/layout/hierarchy3"/>
    <dgm:cxn modelId="{CC482AFA-C372-4985-9ECC-F38516CB018C}" type="presParOf" srcId="{578E9671-2A17-4D08-9E58-93D797A44472}" destId="{B34D2039-EA0F-4EAD-AD4F-0BE6AB38264A}" srcOrd="1" destOrd="0" presId="urn:microsoft.com/office/officeart/2005/8/layout/hierarchy3"/>
    <dgm:cxn modelId="{B0B43CE9-2424-448D-8134-26A97168872E}" type="presParOf" srcId="{4A63D8CC-A925-486D-885E-69C18548487F}" destId="{0ADB127F-7133-4FDA-BB4C-3019D116A0F0}" srcOrd="1" destOrd="0" presId="urn:microsoft.com/office/officeart/2005/8/layout/hierarchy3"/>
    <dgm:cxn modelId="{3DDD09A0-5CE8-4340-A1CA-198E5314364D}" type="presParOf" srcId="{9782869D-D988-4427-8217-31C76BCD2787}" destId="{C06AFFFF-ACAA-4B62-A473-B38CCCAD54E1}" srcOrd="1" destOrd="0" presId="urn:microsoft.com/office/officeart/2005/8/layout/hierarchy3"/>
    <dgm:cxn modelId="{C9573816-05E6-4F28-BBD5-B0C65000C934}" type="presParOf" srcId="{C06AFFFF-ACAA-4B62-A473-B38CCCAD54E1}" destId="{30A82441-3410-42B0-A309-0B39E4C8F7AD}" srcOrd="0" destOrd="0" presId="urn:microsoft.com/office/officeart/2005/8/layout/hierarchy3"/>
    <dgm:cxn modelId="{70D457D8-B3F2-470C-A12B-02C44A1EDE33}" type="presParOf" srcId="{30A82441-3410-42B0-A309-0B39E4C8F7AD}" destId="{0036E3A1-FDF4-4E60-A27B-67A529C7B74A}" srcOrd="0" destOrd="0" presId="urn:microsoft.com/office/officeart/2005/8/layout/hierarchy3"/>
    <dgm:cxn modelId="{B3D24C6F-0950-4CC0-97B3-85D7E33D6C86}" type="presParOf" srcId="{30A82441-3410-42B0-A309-0B39E4C8F7AD}" destId="{20320FBF-66F7-470E-B7CB-1EB62DD87DC9}" srcOrd="1" destOrd="0" presId="urn:microsoft.com/office/officeart/2005/8/layout/hierarchy3"/>
    <dgm:cxn modelId="{DF982682-29F0-4080-BD74-9ADDBBA04855}" type="presParOf" srcId="{C06AFFFF-ACAA-4B62-A473-B38CCCAD54E1}" destId="{EB8B95E5-BCEF-44B9-B284-E9A77405D5A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C04F8-A9F6-4C25-904B-E0CFD1A63C23}">
      <dsp:nvSpPr>
        <dsp:cNvPr id="0" name=""/>
        <dsp:cNvSpPr/>
      </dsp:nvSpPr>
      <dsp:spPr>
        <a:xfrm>
          <a:off x="0" y="13148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Lesbarkeit</a:t>
          </a:r>
          <a:endParaRPr lang="en-US" sz="2900" kern="1200"/>
        </a:p>
      </dsp:txBody>
      <dsp:txXfrm>
        <a:off x="33955" y="47103"/>
        <a:ext cx="5340814" cy="627655"/>
      </dsp:txXfrm>
    </dsp:sp>
    <dsp:sp modelId="{C85BC4EB-B3FC-478E-9E78-528A754A1204}">
      <dsp:nvSpPr>
        <dsp:cNvPr id="0" name=""/>
        <dsp:cNvSpPr/>
      </dsp:nvSpPr>
      <dsp:spPr>
        <a:xfrm>
          <a:off x="0" y="792233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Flexibilität</a:t>
          </a:r>
          <a:endParaRPr lang="en-US" sz="2900" kern="1200" dirty="0"/>
        </a:p>
      </dsp:txBody>
      <dsp:txXfrm>
        <a:off x="33955" y="826188"/>
        <a:ext cx="5340814" cy="627655"/>
      </dsp:txXfrm>
    </dsp:sp>
    <dsp:sp modelId="{C2128B03-58B0-4083-AB78-990C8EC81779}">
      <dsp:nvSpPr>
        <dsp:cNvPr id="0" name=""/>
        <dsp:cNvSpPr/>
      </dsp:nvSpPr>
      <dsp:spPr>
        <a:xfrm>
          <a:off x="0" y="1571318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Wartbarkeit</a:t>
          </a:r>
          <a:endParaRPr lang="en-US" sz="2900" kern="1200"/>
        </a:p>
      </dsp:txBody>
      <dsp:txXfrm>
        <a:off x="33955" y="1605273"/>
        <a:ext cx="5340814" cy="627655"/>
      </dsp:txXfrm>
    </dsp:sp>
    <dsp:sp modelId="{55DAA6FD-AF74-4BC4-90A1-CF643D2C0AD1}">
      <dsp:nvSpPr>
        <dsp:cNvPr id="0" name=""/>
        <dsp:cNvSpPr/>
      </dsp:nvSpPr>
      <dsp:spPr>
        <a:xfrm>
          <a:off x="0" y="2350403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Erweiterbarkeit</a:t>
          </a:r>
          <a:endParaRPr lang="en-US" sz="2900" kern="1200" dirty="0"/>
        </a:p>
      </dsp:txBody>
      <dsp:txXfrm>
        <a:off x="33955" y="2384358"/>
        <a:ext cx="5340814" cy="627655"/>
      </dsp:txXfrm>
    </dsp:sp>
    <dsp:sp modelId="{EE5E55F9-BDFB-4F56-98C0-BEC59006190E}">
      <dsp:nvSpPr>
        <dsp:cNvPr id="0" name=""/>
        <dsp:cNvSpPr/>
      </dsp:nvSpPr>
      <dsp:spPr>
        <a:xfrm>
          <a:off x="0" y="3129489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Wiederverwendbarkeit</a:t>
          </a:r>
          <a:endParaRPr lang="en-US" sz="2900" kern="1200"/>
        </a:p>
      </dsp:txBody>
      <dsp:txXfrm>
        <a:off x="33955" y="3163444"/>
        <a:ext cx="5340814" cy="627655"/>
      </dsp:txXfrm>
    </dsp:sp>
    <dsp:sp modelId="{BEE4954F-05F3-4369-9E90-A8730A82230C}">
      <dsp:nvSpPr>
        <dsp:cNvPr id="0" name=""/>
        <dsp:cNvSpPr/>
      </dsp:nvSpPr>
      <dsp:spPr>
        <a:xfrm>
          <a:off x="0" y="3908574"/>
          <a:ext cx="5408724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Testbarkeit </a:t>
          </a:r>
          <a:endParaRPr lang="en-US" sz="2900" kern="1200"/>
        </a:p>
      </dsp:txBody>
      <dsp:txXfrm>
        <a:off x="33955" y="3942529"/>
        <a:ext cx="5340814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0D08E-C71C-4842-87B0-BC8E7917F9B1}">
      <dsp:nvSpPr>
        <dsp:cNvPr id="0" name=""/>
        <dsp:cNvSpPr/>
      </dsp:nvSpPr>
      <dsp:spPr>
        <a:xfrm>
          <a:off x="1383" y="1004342"/>
          <a:ext cx="5034555" cy="25172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Kopplung </a:t>
          </a:r>
          <a:endParaRPr lang="en-US" sz="6500" kern="1200" dirty="0"/>
        </a:p>
      </dsp:txBody>
      <dsp:txXfrm>
        <a:off x="75112" y="1078071"/>
        <a:ext cx="4887097" cy="2369819"/>
      </dsp:txXfrm>
    </dsp:sp>
    <dsp:sp modelId="{0036E3A1-FDF4-4E60-A27B-67A529C7B74A}">
      <dsp:nvSpPr>
        <dsp:cNvPr id="0" name=""/>
        <dsp:cNvSpPr/>
      </dsp:nvSpPr>
      <dsp:spPr>
        <a:xfrm>
          <a:off x="6294577" y="1004342"/>
          <a:ext cx="5034555" cy="25172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/>
            <a:t>Kohäsion</a:t>
          </a:r>
          <a:endParaRPr lang="en-US" sz="6500" kern="1200"/>
        </a:p>
      </dsp:txBody>
      <dsp:txXfrm>
        <a:off x="6368306" y="1078071"/>
        <a:ext cx="4887097" cy="2369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A65A5-7088-42BB-880A-A7822461AB72}" type="datetimeFigureOut">
              <a:rPr lang="de-DE" smtClean="0"/>
              <a:t>28.10.2022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B3F1F-1763-46FF-9402-529F1E7EC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61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Meherer</a:t>
            </a:r>
            <a:r>
              <a:rPr lang="de-DE" dirty="0"/>
              <a:t> Änderungen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B3F1F-1763-46FF-9402-529F1E7EC02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45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892CBC1-0AA5-FD49-A6CF-7BC19D8FD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B4F93A7-5B61-D941-9FC9-6DB6CDC6E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23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548016"/>
            <a:ext cx="11164821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953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218256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31800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31800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507781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38676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9361124" y="2271781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9361124" y="2696581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9361124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9361124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1607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55895" y="1620000"/>
            <a:ext cx="540872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03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620000"/>
            <a:ext cx="7512787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954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3060000"/>
            <a:ext cx="7512787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31799" y="1620001"/>
            <a:ext cx="8352500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36738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62224-F20D-1E1B-787E-CEC276B4D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190F42-2D13-5DC4-D22D-D499F3788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99591-4EBE-A526-D809-D578512E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F08D-1568-44C7-A3F9-814AC7552AC3}" type="datetimeFigureOut">
              <a:rPr lang="de-DE" smtClean="0"/>
              <a:t>28.10.2022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2DA3C9-625A-3077-F1EC-F8B010D6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3741A-AE2E-5E73-3A81-06CB58E8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3CEF6-AEBF-4C48-9889-B4713B59E52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598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7BCB4-BE5C-4E1C-B42B-419D2C084AC4}" type="datetimeFigureOut">
              <a:rPr lang="de-DE" smtClean="0"/>
              <a:t>28.10.2022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6B9D-C1AA-4348-8004-5C0CAFB1BE9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83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EBF173-6194-1449-A8B7-B55867141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E426BC6-EC8D-2B49-804D-49B49D31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43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692ADC8-598A-EC43-8E74-629C6533D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5" b="9223"/>
          <a:stretch/>
        </p:blipFill>
        <p:spPr>
          <a:xfrm>
            <a:off x="0" y="1181215"/>
            <a:ext cx="12187768" cy="5316423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9576794-5162-6048-BCAD-629826D7D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640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79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639787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5040131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67542" y="2996952"/>
            <a:ext cx="284508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03319" y="3717032"/>
            <a:ext cx="2736897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8867243" y="3574926"/>
            <a:ext cx="2845382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A4DEDB-1913-094B-A031-F2D1C477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00" y="6502400"/>
            <a:ext cx="24257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76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35728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3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270576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811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66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62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56240" y="321431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0772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8125885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432001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271798" y="1700214"/>
            <a:ext cx="3526167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760370" y="1883197"/>
            <a:ext cx="3097100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Mastertextformat bearbeiten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4606943" y="1817219"/>
            <a:ext cx="3203556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Mastertextformat bearbeiten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8464551" y="1817220"/>
            <a:ext cx="3187700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08494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hteck 4"/>
          <p:cNvSpPr/>
          <p:nvPr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5" y="3173431"/>
            <a:ext cx="909041" cy="83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85" y="4959058"/>
            <a:ext cx="975295" cy="55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3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73CEF6-AEBF-4C48-9889-B4713B59E52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Rechteck 8"/>
          <p:cNvSpPr>
            <a:spLocks noChangeArrowheads="1"/>
          </p:cNvSpPr>
          <p:nvPr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2" y="3291575"/>
            <a:ext cx="888429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928474"/>
            <a:ext cx="97529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C6723BC-5FFF-A14D-8404-D5F91F1C72B1}"/>
              </a:ext>
            </a:extLst>
          </p:cNvPr>
          <p:cNvSpPr/>
          <p:nvPr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594EDCD-2274-FE44-87CC-3D768625475C}"/>
              </a:ext>
            </a:extLst>
          </p:cNvPr>
          <p:cNvSpPr/>
          <p:nvPr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02CBA60-C706-9748-870A-3B807F155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7172106-5D28-8B48-8CE5-77E78E3EF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75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32001" y="1080000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2000" y="1620001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4467" y="6546850"/>
            <a:ext cx="637117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de-DE" dirty="0"/>
          </a:p>
        </p:txBody>
      </p:sp>
      <p:sp>
        <p:nvSpPr>
          <p:cNvPr id="1032" name="Textfeld 2"/>
          <p:cNvSpPr txBox="1">
            <a:spLocks noChangeArrowheads="1"/>
          </p:cNvSpPr>
          <p:nvPr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Cong Chanh Vinzenz Nguyen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72C864-C096-EE45-8500-19995A117EE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2000" y="6625975"/>
            <a:ext cx="1976118" cy="10400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B878283-D84A-EC45-A261-711DFE41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800" y="360000"/>
            <a:ext cx="41592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MSIPCMContentMarking" descr="{&quot;HashCode&quot;:-1084530325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4962AAA2-A979-DAFE-28C8-9661D95B4248}"/>
              </a:ext>
            </a:extLst>
          </p:cNvPr>
          <p:cNvSpPr txBox="1"/>
          <p:nvPr userDrawn="1"/>
        </p:nvSpPr>
        <p:spPr>
          <a:xfrm>
            <a:off x="0" y="6614309"/>
            <a:ext cx="1970842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de-DE" sz="900">
                <a:solidFill>
                  <a:srgbClr val="CF022B"/>
                </a:solidFill>
                <a:latin typeface="Tahoma" panose="020B0604030504040204" pitchFamily="34" charset="0"/>
              </a:rPr>
              <a:t>C2 - Eingeschränkte Verwendung</a:t>
            </a:r>
          </a:p>
        </p:txBody>
      </p:sp>
    </p:spTree>
    <p:extLst>
      <p:ext uri="{BB962C8B-B14F-4D97-AF65-F5344CB8AC3E}">
        <p14:creationId xmlns:p14="http://schemas.microsoft.com/office/powerpoint/2010/main" val="379309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524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286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953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620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ong.chanh.vinzenz.nguyen@mnd.thm.de" TargetMode="External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linkedin.com/in/cong-chanh-vinzenz-nguyen-28b50219a" TargetMode="External"/><Relationship Id="rId4" Type="http://schemas.openxmlformats.org/officeDocument/2006/relationships/hyperlink" Target="mailto:ccv.nguyen@soprasteria.co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Koschnag/CleanCode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linkedin.com/in/cong-chanh-vinzenz-nguyen-28b50219a" TargetMode="External"/><Relationship Id="rId5" Type="http://schemas.openxmlformats.org/officeDocument/2006/relationships/hyperlink" Target="mailto:ccv.nguyen@soprasteria.com" TargetMode="External"/><Relationship Id="rId4" Type="http://schemas.openxmlformats.org/officeDocument/2006/relationships/hyperlink" Target="mailto:cong.chanh.vinzenz.nguyen@mnd.thm.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25FBD52B-9DD9-FA2A-F13A-60ADDDF69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76406" y="3780651"/>
            <a:ext cx="3168351" cy="2231801"/>
          </a:xfrm>
        </p:spPr>
        <p:txBody>
          <a:bodyPr/>
          <a:lstStyle/>
          <a:p>
            <a:r>
              <a:rPr lang="de-DE" dirty="0"/>
              <a:t>Clean Code</a:t>
            </a:r>
          </a:p>
          <a:p>
            <a:r>
              <a:rPr lang="de-DE" dirty="0"/>
              <a:t>Version: Allgemein 1.1</a:t>
            </a:r>
          </a:p>
        </p:txBody>
      </p:sp>
    </p:spTree>
    <p:extLst>
      <p:ext uri="{BB962C8B-B14F-4D97-AF65-F5344CB8AC3E}">
        <p14:creationId xmlns:p14="http://schemas.microsoft.com/office/powerpoint/2010/main" val="332157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3F359-19AC-C0CD-A602-10BED012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300"/>
              <a:t>Woran wird Codequalität gemessen?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ED55CD59-1744-B21C-1CDF-88A23D200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803659"/>
              </p:ext>
            </p:extLst>
          </p:nvPr>
        </p:nvGraphicFramePr>
        <p:xfrm>
          <a:off x="432000" y="1620001"/>
          <a:ext cx="11330517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0166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C212-EA2F-8D21-7B07-0DAC9B4B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SOLID </a:t>
            </a:r>
            <a:r>
              <a:rPr lang="de-DE" dirty="0" err="1"/>
              <a:t>Principles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D6E71-09B4-30E0-6721-2C3444942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Robert C. Martin fasste diese als First Five </a:t>
            </a:r>
            <a:r>
              <a:rPr lang="de-DE" dirty="0" err="1"/>
              <a:t>Principles</a:t>
            </a:r>
            <a:r>
              <a:rPr lang="de-DE" dirty="0"/>
              <a:t> zusammen</a:t>
            </a:r>
          </a:p>
          <a:p>
            <a:pPr>
              <a:lnSpc>
                <a:spcPct val="150000"/>
              </a:lnSpc>
            </a:pPr>
            <a:r>
              <a:rPr lang="de-DE" dirty="0"/>
              <a:t>Michael </a:t>
            </a:r>
            <a:r>
              <a:rPr lang="de-DE" dirty="0" err="1"/>
              <a:t>Feathers</a:t>
            </a:r>
            <a:r>
              <a:rPr lang="de-DE" dirty="0"/>
              <a:t> verlieht diesem das Akronym SOLID</a:t>
            </a:r>
          </a:p>
          <a:p>
            <a:pPr>
              <a:lnSpc>
                <a:spcPct val="150000"/>
              </a:lnSpc>
            </a:pPr>
            <a:r>
              <a:rPr lang="de-DE" dirty="0"/>
              <a:t>SOLID steht für die Anfangsbuchstaben: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Single </a:t>
            </a:r>
            <a:r>
              <a:rPr lang="de-DE" dirty="0" err="1"/>
              <a:t>Responsibilty</a:t>
            </a:r>
            <a:r>
              <a:rPr lang="de-DE" dirty="0"/>
              <a:t> </a:t>
            </a:r>
            <a:r>
              <a:rPr lang="de-DE" dirty="0" err="1"/>
              <a:t>Principle</a:t>
            </a:r>
            <a:r>
              <a:rPr lang="de-DE" dirty="0"/>
              <a:t> (SRP)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Open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Principle</a:t>
            </a:r>
            <a:r>
              <a:rPr lang="de-DE" dirty="0"/>
              <a:t> (OCP)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Liskov</a:t>
            </a:r>
            <a:r>
              <a:rPr lang="de-DE" dirty="0"/>
              <a:t> Substitution </a:t>
            </a:r>
            <a:r>
              <a:rPr lang="de-DE" dirty="0" err="1"/>
              <a:t>Principle</a:t>
            </a:r>
            <a:r>
              <a:rPr lang="de-DE" dirty="0"/>
              <a:t> (LSP)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Interface Segregation </a:t>
            </a:r>
            <a:r>
              <a:rPr lang="de-DE" dirty="0" err="1"/>
              <a:t>Principle</a:t>
            </a:r>
            <a:r>
              <a:rPr lang="de-DE" dirty="0"/>
              <a:t> (ISP)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Dependency</a:t>
            </a:r>
            <a:r>
              <a:rPr lang="de-DE" dirty="0"/>
              <a:t> Inversion </a:t>
            </a:r>
            <a:r>
              <a:rPr lang="de-DE" dirty="0" err="1"/>
              <a:t>Principle</a:t>
            </a:r>
            <a:r>
              <a:rPr lang="de-DE" dirty="0"/>
              <a:t> (DIP)</a:t>
            </a:r>
          </a:p>
        </p:txBody>
      </p:sp>
      <p:pic>
        <p:nvPicPr>
          <p:cNvPr id="5" name="Grafik 4" descr="Ein Bild, das Text, drinnen, Boden, Person enthält.&#10;&#10;Automatisch generierte Beschreibung">
            <a:extLst>
              <a:ext uri="{FF2B5EF4-FFF2-40B4-BE49-F238E27FC236}">
                <a16:creationId xmlns:a16="http://schemas.microsoft.com/office/drawing/2014/main" id="{1A42333A-2839-89A5-AE9C-BA2A584F0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78360"/>
            <a:ext cx="5088266" cy="28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1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8F798-205E-A6B1-FDFD-43F4842F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SOLID </a:t>
            </a:r>
            <a:r>
              <a:rPr lang="de-DE" dirty="0" err="1"/>
              <a:t>Principles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BE50FF-B7CF-62EB-CB54-D6932BD8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683749"/>
            <a:ext cx="11330517" cy="4525963"/>
          </a:xfrm>
        </p:spPr>
        <p:txBody>
          <a:bodyPr/>
          <a:lstStyle/>
          <a:p>
            <a:r>
              <a:rPr lang="en-US" sz="2000" dirty="0"/>
              <a:t>Das Dependency Inversion Principle </a:t>
            </a:r>
            <a:r>
              <a:rPr lang="en-US" sz="2000" dirty="0" err="1"/>
              <a:t>ist</a:t>
            </a:r>
            <a:r>
              <a:rPr lang="en-US" sz="2000" dirty="0"/>
              <a:t> die </a:t>
            </a:r>
            <a:r>
              <a:rPr lang="en-US" sz="2000" dirty="0" err="1"/>
              <a:t>Grundlage</a:t>
            </a:r>
            <a:r>
              <a:rPr lang="en-US" sz="2000" dirty="0"/>
              <a:t> für </a:t>
            </a:r>
            <a:r>
              <a:rPr lang="en-US" sz="2000" dirty="0" err="1"/>
              <a:t>Entkopplung</a:t>
            </a:r>
            <a:r>
              <a:rPr lang="en-US" sz="2000" dirty="0"/>
              <a:t>.</a:t>
            </a:r>
          </a:p>
          <a:p>
            <a:r>
              <a:rPr lang="en-US" sz="2000" dirty="0"/>
              <a:t>“If the OCP states the goal of OO architecture, the DIP states the primary mechanism.“ – Robert C. Martin [3, p. 65]</a:t>
            </a:r>
          </a:p>
          <a:p>
            <a:endParaRPr lang="en-US" sz="2000" dirty="0"/>
          </a:p>
          <a:p>
            <a:r>
              <a:rPr lang="en-US" sz="2000" dirty="0" err="1"/>
              <a:t>Basierend</a:t>
            </a:r>
            <a:r>
              <a:rPr lang="en-US" sz="2000" dirty="0"/>
              <a:t> auf dem Dependency Inversion Principle und SOLID:</a:t>
            </a:r>
          </a:p>
          <a:p>
            <a:pPr lvl="1"/>
            <a:r>
              <a:rPr lang="en-US" sz="2000" dirty="0"/>
              <a:t>Dependency Injection</a:t>
            </a:r>
          </a:p>
          <a:p>
            <a:pPr lvl="1"/>
            <a:r>
              <a:rPr lang="de-DE" sz="2000" dirty="0"/>
              <a:t>Viele Design Patterns </a:t>
            </a:r>
          </a:p>
          <a:p>
            <a:pPr lvl="1"/>
            <a:r>
              <a:rPr lang="de-DE" sz="2000" dirty="0"/>
              <a:t>Einige Architekturmodelle </a:t>
            </a:r>
          </a:p>
        </p:txBody>
      </p:sp>
    </p:spTree>
    <p:extLst>
      <p:ext uri="{BB962C8B-B14F-4D97-AF65-F5344CB8AC3E}">
        <p14:creationId xmlns:p14="http://schemas.microsoft.com/office/powerpoint/2010/main" val="232282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3F601-68C1-9A51-31E2-71209DA2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Single </a:t>
            </a:r>
            <a:r>
              <a:rPr lang="de-DE" dirty="0" err="1"/>
              <a:t>Responsibility</a:t>
            </a:r>
            <a:r>
              <a:rPr lang="de-DE" dirty="0"/>
              <a:t> </a:t>
            </a:r>
            <a:r>
              <a:rPr lang="de-DE" dirty="0" err="1"/>
              <a:t>Principle</a:t>
            </a:r>
            <a:r>
              <a:rPr lang="de-DE" dirty="0"/>
              <a:t> (SRP)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E2FBCB-DFF3-7BB3-C481-6446053A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51" y="1800976"/>
            <a:ext cx="11330517" cy="4525963"/>
          </a:xfrm>
        </p:spPr>
        <p:txBody>
          <a:bodyPr/>
          <a:lstStyle/>
          <a:p>
            <a:r>
              <a:rPr lang="en-US" sz="2000" b="0" i="0" u="none" strike="noStrike" baseline="0" dirty="0"/>
              <a:t>“A module should be responsible to one and only one, actor.“ – Robert C. Martin [3, p. 65]</a:t>
            </a:r>
          </a:p>
          <a:p>
            <a:endParaRPr lang="en-US" sz="2000" dirty="0"/>
          </a:p>
          <a:p>
            <a:pPr algn="l"/>
            <a:r>
              <a:rPr lang="de-DE" sz="2000" b="0" i="0" u="none" strike="noStrike" baseline="0" dirty="0"/>
              <a:t>Jedes Objekt sollte genau eine eindeutige Aufgabe haben.</a:t>
            </a:r>
          </a:p>
          <a:p>
            <a:pPr algn="l"/>
            <a:r>
              <a:rPr lang="de-DE" sz="2000" b="0" i="0" u="none" strike="noStrike" baseline="0" dirty="0"/>
              <a:t>diese Aufgabe sollte von der entsprechenden Klasse komplett gekapselt sein.</a:t>
            </a:r>
            <a:endParaRPr lang="de-DE" sz="2000" dirty="0"/>
          </a:p>
          <a:p>
            <a:pPr algn="l"/>
            <a:r>
              <a:rPr lang="de-DE" sz="2000" b="0" i="0" u="none" strike="noStrike" baseline="0" dirty="0"/>
              <a:t>hohe Kohäsion</a:t>
            </a:r>
          </a:p>
          <a:p>
            <a:pPr algn="l"/>
            <a:r>
              <a:rPr lang="de-DE" sz="2000" dirty="0"/>
              <a:t>Klassen werden kleiner.</a:t>
            </a:r>
          </a:p>
          <a:p>
            <a:pPr algn="l"/>
            <a:r>
              <a:rPr lang="de-DE" sz="2000" dirty="0"/>
              <a:t>Es werden mehr Klassen, die leichter wiederverwendbar sind.</a:t>
            </a:r>
          </a:p>
          <a:p>
            <a:pPr algn="l"/>
            <a:r>
              <a:rPr lang="de-DE" sz="2000" dirty="0"/>
              <a:t>Keine Vermischung von verschiedenen Anliegen (</a:t>
            </a:r>
            <a:r>
              <a:rPr lang="de-DE" sz="2000" dirty="0" err="1"/>
              <a:t>Concerns</a:t>
            </a:r>
            <a:r>
              <a:rPr lang="de-DE" sz="2000" dirty="0"/>
              <a:t>).</a:t>
            </a:r>
          </a:p>
          <a:p>
            <a:pPr algn="l"/>
            <a:r>
              <a:rPr lang="de-DE" sz="2000" dirty="0"/>
              <a:t>Im Idealfall löst eine Klasse genau ein Problem.</a:t>
            </a:r>
          </a:p>
        </p:txBody>
      </p:sp>
    </p:spTree>
    <p:extLst>
      <p:ext uri="{BB962C8B-B14F-4D97-AF65-F5344CB8AC3E}">
        <p14:creationId xmlns:p14="http://schemas.microsoft.com/office/powerpoint/2010/main" val="4269268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DC8EF-938D-D611-4C43-7E2795F5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Interface Segregation </a:t>
            </a:r>
            <a:r>
              <a:rPr lang="de-DE" dirty="0" err="1"/>
              <a:t>Principle</a:t>
            </a:r>
            <a:r>
              <a:rPr lang="de-DE" dirty="0"/>
              <a:t> (ISP)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63454F-860D-3D22-EBFF-3AC7CF84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>
                <a:latin typeface="CIDFont+F3"/>
              </a:rPr>
              <a:t>Falls nötig ein Interface in mehrere aufteilen.</a:t>
            </a:r>
          </a:p>
          <a:p>
            <a:r>
              <a:rPr lang="de-DE" sz="2800" dirty="0">
                <a:latin typeface="CIDFont+F3"/>
              </a:rPr>
              <a:t>Entstehung von mehreren kleinen statt ein großes Interface.</a:t>
            </a:r>
          </a:p>
          <a:p>
            <a:r>
              <a:rPr lang="de-DE" sz="2800" dirty="0">
                <a:latin typeface="CIDFont+F3"/>
              </a:rPr>
              <a:t>Geschwindigkeit bei der Softwareentwicklung wird erhöht.</a:t>
            </a:r>
          </a:p>
          <a:p>
            <a:r>
              <a:rPr lang="de-DE" sz="2800" dirty="0">
                <a:latin typeface="CIDFont+F3"/>
              </a:rPr>
              <a:t>Höhere Kohäsion wird erreicht.</a:t>
            </a:r>
          </a:p>
        </p:txBody>
      </p:sp>
    </p:spTree>
    <p:extLst>
      <p:ext uri="{BB962C8B-B14F-4D97-AF65-F5344CB8AC3E}">
        <p14:creationId xmlns:p14="http://schemas.microsoft.com/office/powerpoint/2010/main" val="235430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6BE52-3F08-5660-B311-4C25DC85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Open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Principle</a:t>
            </a:r>
            <a:r>
              <a:rPr lang="de-DE" dirty="0"/>
              <a:t> (OCP)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8C4A05-108B-2E91-591B-6763B21CA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721849"/>
            <a:ext cx="11330517" cy="4525963"/>
          </a:xfrm>
        </p:spPr>
        <p:txBody>
          <a:bodyPr/>
          <a:lstStyle/>
          <a:p>
            <a:r>
              <a:rPr lang="de-DE" sz="2000" dirty="0"/>
              <a:t>Von </a:t>
            </a:r>
            <a:r>
              <a:rPr lang="de-DE" sz="2000" dirty="0" err="1"/>
              <a:t>Betrand</a:t>
            </a:r>
            <a:r>
              <a:rPr lang="de-DE" sz="2000" dirty="0"/>
              <a:t> Meyer</a:t>
            </a:r>
          </a:p>
          <a:p>
            <a:r>
              <a:rPr lang="en-US" sz="2000" b="0" i="0" u="none" strike="noStrike" baseline="0" dirty="0"/>
              <a:t>“A software artifact should be open for extension but closed for modification.” [3, p. 70]</a:t>
            </a:r>
            <a:endParaRPr lang="de-DE" sz="2000" b="0" i="0" u="none" strike="noStrike" baseline="0" dirty="0"/>
          </a:p>
          <a:p>
            <a:endParaRPr lang="de-DE" sz="2000" dirty="0"/>
          </a:p>
          <a:p>
            <a:r>
              <a:rPr lang="de-DE" sz="2000" dirty="0"/>
              <a:t>Zu einen späteren Zeitpunkt sollen neue Funktionalitäten hinzugefügt werden können ohne bestehenden Code zu verändern. </a:t>
            </a:r>
          </a:p>
          <a:p>
            <a:r>
              <a:rPr lang="de-DE" sz="2000" dirty="0" err="1"/>
              <a:t>Außnahme</a:t>
            </a:r>
            <a:r>
              <a:rPr lang="de-DE" sz="2000" dirty="0"/>
              <a:t>: </a:t>
            </a:r>
            <a:r>
              <a:rPr lang="de-DE" sz="2000" dirty="0" err="1"/>
              <a:t>Composition</a:t>
            </a:r>
            <a:r>
              <a:rPr lang="de-DE" sz="2000" dirty="0"/>
              <a:t> Root</a:t>
            </a:r>
          </a:p>
          <a:p>
            <a:endParaRPr lang="de-DE" sz="2000" dirty="0"/>
          </a:p>
          <a:p>
            <a:r>
              <a:rPr lang="de-DE" sz="2000" dirty="0"/>
              <a:t>Möglichkeiten der konkreten Umsetzung:</a:t>
            </a:r>
          </a:p>
          <a:p>
            <a:pPr lvl="1"/>
            <a:r>
              <a:rPr lang="de-DE" sz="2000" dirty="0"/>
              <a:t>Final in Java</a:t>
            </a:r>
          </a:p>
          <a:p>
            <a:pPr lvl="1"/>
            <a:r>
              <a:rPr lang="de-DE" sz="2000" dirty="0" err="1"/>
              <a:t>Readonly</a:t>
            </a:r>
            <a:r>
              <a:rPr lang="de-DE" sz="2000" dirty="0"/>
              <a:t> in C#</a:t>
            </a:r>
          </a:p>
          <a:p>
            <a:pPr lvl="2"/>
            <a:r>
              <a:rPr lang="de-DE" sz="2000" dirty="0"/>
              <a:t>Bspw. </a:t>
            </a:r>
            <a:r>
              <a:rPr lang="de-DE" sz="2000" dirty="0" err="1"/>
              <a:t>IReadOnlyList</a:t>
            </a:r>
            <a:r>
              <a:rPr lang="de-DE" sz="2000" dirty="0"/>
              <a:t> statt </a:t>
            </a:r>
            <a:r>
              <a:rPr lang="de-DE" sz="2000" dirty="0" err="1"/>
              <a:t>IList</a:t>
            </a:r>
            <a:endParaRPr lang="de-DE" sz="2000" dirty="0"/>
          </a:p>
          <a:p>
            <a:pPr lvl="2"/>
            <a:r>
              <a:rPr lang="de-DE" sz="2000" dirty="0" err="1"/>
              <a:t>IReadOnlyCollection</a:t>
            </a:r>
            <a:endParaRPr lang="de-DE" sz="2000" dirty="0"/>
          </a:p>
          <a:p>
            <a:pPr lvl="2"/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035312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056C7A-DE6B-DEB4-106E-9F80C1C6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" y="3578076"/>
            <a:ext cx="6216693" cy="27298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45C8ED-AF18-CA88-899E-CD02B5B8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3" y="1043739"/>
            <a:ext cx="11324167" cy="576262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Liskov</a:t>
            </a:r>
            <a:r>
              <a:rPr lang="de-DE" dirty="0"/>
              <a:t> Substitution </a:t>
            </a:r>
            <a:r>
              <a:rPr lang="de-DE" dirty="0" err="1"/>
              <a:t>Principle</a:t>
            </a:r>
            <a:r>
              <a:rPr lang="de-DE" dirty="0"/>
              <a:t> (LSP)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7D17BA-CD52-397D-E96E-679DA2C32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Von Babara </a:t>
            </a:r>
            <a:r>
              <a:rPr lang="de-DE" dirty="0" err="1"/>
              <a:t>Liskov</a:t>
            </a:r>
            <a:endParaRPr lang="de-DE" dirty="0"/>
          </a:p>
          <a:p>
            <a:r>
              <a:rPr lang="de-DE" dirty="0"/>
              <a:t>Anwendung bei Vererbung</a:t>
            </a:r>
          </a:p>
          <a:p>
            <a:r>
              <a:rPr lang="de-DE" dirty="0"/>
              <a:t>Alle Objekte von Typ T können durch Objekte vom Typ S ersetzt werden. </a:t>
            </a:r>
          </a:p>
          <a:p>
            <a:r>
              <a:rPr lang="de-DE" dirty="0"/>
              <a:t>S ist eine Subklasse von T.</a:t>
            </a:r>
          </a:p>
          <a:p>
            <a:r>
              <a:rPr lang="de-DE" dirty="0"/>
              <a:t>Alle semantischen Einschränkungen von T gelten auch für S.</a:t>
            </a:r>
          </a:p>
        </p:txBody>
      </p:sp>
    </p:spTree>
    <p:extLst>
      <p:ext uri="{BB962C8B-B14F-4D97-AF65-F5344CB8AC3E}">
        <p14:creationId xmlns:p14="http://schemas.microsoft.com/office/powerpoint/2010/main" val="3117806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C94B1-909A-0B22-9E82-86BA2E51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300"/>
              <a:t>Polymorpher Aufruf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2831C4-2DA3-9B13-B583-1147A901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47" y="1620001"/>
            <a:ext cx="858002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028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18819-6C31-C5E5-BE73-38494C1E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Dependency</a:t>
            </a:r>
            <a:r>
              <a:rPr lang="de-DE" dirty="0"/>
              <a:t> Inversion </a:t>
            </a:r>
            <a:r>
              <a:rPr lang="de-DE" dirty="0" err="1"/>
              <a:t>Principle</a:t>
            </a:r>
            <a:r>
              <a:rPr lang="de-DE" dirty="0"/>
              <a:t> (DIP)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EE4812-CBD9-5FD3-A9D9-ABCC39529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Wichtiger Mechanismus zur Entkopplung</a:t>
            </a:r>
          </a:p>
          <a:p>
            <a:r>
              <a:rPr lang="de-DE" sz="2000" dirty="0"/>
              <a:t>Inversion </a:t>
            </a:r>
            <a:r>
              <a:rPr lang="de-DE" sz="2000" dirty="0" err="1"/>
              <a:t>of</a:t>
            </a:r>
            <a:r>
              <a:rPr lang="de-DE" sz="2000" dirty="0"/>
              <a:t> Control (IOC)</a:t>
            </a:r>
          </a:p>
          <a:p>
            <a:r>
              <a:rPr lang="de-DE" sz="2000" dirty="0" err="1"/>
              <a:t>Dependency</a:t>
            </a:r>
            <a:r>
              <a:rPr lang="de-DE" sz="2000" dirty="0"/>
              <a:t> </a:t>
            </a:r>
            <a:r>
              <a:rPr lang="de-DE" sz="2000" dirty="0" err="1"/>
              <a:t>Injection</a:t>
            </a:r>
            <a:endParaRPr lang="de-DE" sz="2000" dirty="0"/>
          </a:p>
          <a:p>
            <a:endParaRPr lang="de-DE" sz="2000" dirty="0"/>
          </a:p>
          <a:p>
            <a:r>
              <a:rPr lang="en-US" sz="2000" dirty="0"/>
              <a:t>A. “High-level modules should not depend upon low-level modules. Both should depend upon abstractions.” [7, p. 6]</a:t>
            </a:r>
          </a:p>
          <a:p>
            <a:r>
              <a:rPr lang="en-US" sz="2000" dirty="0"/>
              <a:t>B. “Abstractions should not depend on details. Details should depend upon abstractions.” [7, p. 6]</a:t>
            </a:r>
          </a:p>
        </p:txBody>
      </p:sp>
    </p:spTree>
    <p:extLst>
      <p:ext uri="{BB962C8B-B14F-4D97-AF65-F5344CB8AC3E}">
        <p14:creationId xmlns:p14="http://schemas.microsoft.com/office/powerpoint/2010/main" val="3016571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AE342-8FA5-B851-0076-76E8C6C4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Dependency</a:t>
            </a:r>
            <a:r>
              <a:rPr lang="de-DE" dirty="0"/>
              <a:t> Inversion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282270-B192-1B6D-AA95-4481B6594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1"/>
            <a:ext cx="11330517" cy="1732799"/>
          </a:xfrm>
        </p:spPr>
        <p:txBody>
          <a:bodyPr/>
          <a:lstStyle/>
          <a:p>
            <a:r>
              <a:rPr lang="en-US" sz="2000" dirty="0"/>
              <a:t>A. “High-level modules should not depend upon low-level modules. Both should depend upon abstractions.” </a:t>
            </a:r>
          </a:p>
          <a:p>
            <a:r>
              <a:rPr lang="de-DE" sz="2000" dirty="0"/>
              <a:t>High Level Module sind Module, welche mehrere Low Level Module zu einer neuer Funktionalität orchestrieren oder diese aufrufen.</a:t>
            </a:r>
          </a:p>
          <a:p>
            <a:r>
              <a:rPr lang="de-DE" sz="2000" dirty="0"/>
              <a:t>Abstraktionen sind Interfaces oder abstrakte Basisklassen.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5174A27-98D3-EF7D-E33F-5BDCEB0BBF3B}"/>
              </a:ext>
            </a:extLst>
          </p:cNvPr>
          <p:cNvSpPr/>
          <p:nvPr/>
        </p:nvSpPr>
        <p:spPr>
          <a:xfrm>
            <a:off x="548824" y="5524376"/>
            <a:ext cx="2188919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Copy 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D234D2F-FE0A-DCAF-DBE4-0EB87377F79D}"/>
              </a:ext>
            </a:extLst>
          </p:cNvPr>
          <p:cNvSpPr/>
          <p:nvPr/>
        </p:nvSpPr>
        <p:spPr>
          <a:xfrm>
            <a:off x="5043487" y="4261186"/>
            <a:ext cx="2024063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Console.WriteLine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48AFAEB-878E-474A-E3A9-F99AD61CAB95}"/>
              </a:ext>
            </a:extLst>
          </p:cNvPr>
          <p:cNvSpPr/>
          <p:nvPr/>
        </p:nvSpPr>
        <p:spPr>
          <a:xfrm>
            <a:off x="5043487" y="4910138"/>
            <a:ext cx="2024063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Console.ReadLine</a:t>
            </a:r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041ADBA-D023-841C-8328-EC0A836183BF}"/>
              </a:ext>
            </a:extLst>
          </p:cNvPr>
          <p:cNvSpPr/>
          <p:nvPr/>
        </p:nvSpPr>
        <p:spPr>
          <a:xfrm>
            <a:off x="5043487" y="5524376"/>
            <a:ext cx="2024063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0FA69B2-CD09-F011-EF55-CE3E533CC40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737743" y="5767889"/>
            <a:ext cx="23057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7E825F4F-53C1-7D48-9BD2-BB5AAB98D0C9}"/>
              </a:ext>
            </a:extLst>
          </p:cNvPr>
          <p:cNvCxnSpPr/>
          <p:nvPr/>
        </p:nvCxnSpPr>
        <p:spPr>
          <a:xfrm flipV="1">
            <a:off x="3905250" y="4504699"/>
            <a:ext cx="0" cy="126319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FD78FD2-0638-F99C-6247-9592C9D185BE}"/>
              </a:ext>
            </a:extLst>
          </p:cNvPr>
          <p:cNvCxnSpPr>
            <a:endCxn id="6" idx="1"/>
          </p:cNvCxnSpPr>
          <p:nvPr/>
        </p:nvCxnSpPr>
        <p:spPr>
          <a:xfrm>
            <a:off x="3890615" y="5153651"/>
            <a:ext cx="1152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F4D45CC-90F6-9F4C-6B1C-D333D57822AF}"/>
              </a:ext>
            </a:extLst>
          </p:cNvPr>
          <p:cNvCxnSpPr>
            <a:endCxn id="5" idx="1"/>
          </p:cNvCxnSpPr>
          <p:nvPr/>
        </p:nvCxnSpPr>
        <p:spPr>
          <a:xfrm>
            <a:off x="3890615" y="4504699"/>
            <a:ext cx="11528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1EB54EF-0866-03AE-D7E4-18CCEF175931}"/>
              </a:ext>
            </a:extLst>
          </p:cNvPr>
          <p:cNvCxnSpPr>
            <a:cxnSpLocks/>
          </p:cNvCxnSpPr>
          <p:nvPr/>
        </p:nvCxnSpPr>
        <p:spPr>
          <a:xfrm>
            <a:off x="3676650" y="3429000"/>
            <a:ext cx="0" cy="29527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6330648-A304-FD4D-62C5-00F963B81E05}"/>
              </a:ext>
            </a:extLst>
          </p:cNvPr>
          <p:cNvSpPr txBox="1"/>
          <p:nvPr/>
        </p:nvSpPr>
        <p:spPr>
          <a:xfrm>
            <a:off x="548824" y="3735317"/>
            <a:ext cx="230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High Level Modul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ADBA66A-AC26-DA1D-2233-03292265BAE2}"/>
              </a:ext>
            </a:extLst>
          </p:cNvPr>
          <p:cNvSpPr txBox="1"/>
          <p:nvPr/>
        </p:nvSpPr>
        <p:spPr>
          <a:xfrm>
            <a:off x="3905250" y="3735317"/>
            <a:ext cx="230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Low Level Modul</a:t>
            </a:r>
          </a:p>
        </p:txBody>
      </p:sp>
    </p:spTree>
    <p:extLst>
      <p:ext uri="{BB962C8B-B14F-4D97-AF65-F5344CB8AC3E}">
        <p14:creationId xmlns:p14="http://schemas.microsoft.com/office/powerpoint/2010/main" val="213276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CA0D603-1BE1-C89D-22F4-DEAE4726FF32}"/>
              </a:ext>
            </a:extLst>
          </p:cNvPr>
          <p:cNvSpPr/>
          <p:nvPr/>
        </p:nvSpPr>
        <p:spPr>
          <a:xfrm>
            <a:off x="5791200" y="1358537"/>
            <a:ext cx="5559224" cy="32395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FBD5138-5705-0FCC-9E7D-772E3B74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7A843A-96BF-C848-7E0F-7A5CB5D282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2" y="1620000"/>
            <a:ext cx="5559224" cy="46172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Problemstellung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Allgemeines zu Clean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SOLID </a:t>
            </a:r>
            <a:r>
              <a:rPr lang="de-DE" dirty="0" err="1"/>
              <a:t>Principles</a:t>
            </a:r>
            <a:endParaRPr lang="de-DE" dirty="0"/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Single </a:t>
            </a:r>
            <a:r>
              <a:rPr lang="de-DE" dirty="0" err="1"/>
              <a:t>Responsibility</a:t>
            </a:r>
            <a:r>
              <a:rPr lang="de-DE" dirty="0"/>
              <a:t> </a:t>
            </a:r>
            <a:r>
              <a:rPr lang="de-DE" dirty="0" err="1"/>
              <a:t>Principle</a:t>
            </a:r>
            <a:endParaRPr lang="de-DE" dirty="0"/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Open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Principle</a:t>
            </a:r>
            <a:endParaRPr lang="de-DE" dirty="0"/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 err="1"/>
              <a:t>Liskov</a:t>
            </a:r>
            <a:r>
              <a:rPr lang="de-DE" dirty="0"/>
              <a:t> Substitution </a:t>
            </a:r>
            <a:r>
              <a:rPr lang="de-DE" dirty="0" err="1"/>
              <a:t>Principle</a:t>
            </a:r>
            <a:endParaRPr lang="de-DE" dirty="0"/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Interface Segregation </a:t>
            </a:r>
            <a:r>
              <a:rPr lang="de-DE" dirty="0" err="1"/>
              <a:t>Principle</a:t>
            </a:r>
            <a:endParaRPr lang="de-DE" dirty="0"/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 err="1"/>
              <a:t>Dependency</a:t>
            </a:r>
            <a:r>
              <a:rPr lang="de-DE" dirty="0"/>
              <a:t> Inversion </a:t>
            </a:r>
            <a:r>
              <a:rPr lang="de-DE" dirty="0" err="1"/>
              <a:t>Principle</a:t>
            </a:r>
            <a:endParaRPr lang="de-DE" dirty="0"/>
          </a:p>
          <a:p>
            <a:pPr marL="1114425" lvl="2">
              <a:buFont typeface="Arial" panose="020B0604020202020204" pitchFamily="34" charset="0"/>
              <a:buChar char="•"/>
            </a:pPr>
            <a:r>
              <a:rPr lang="de-DE" dirty="0"/>
              <a:t>DI Container</a:t>
            </a:r>
          </a:p>
          <a:p>
            <a:pPr marL="1114425" lvl="2">
              <a:buFont typeface="Arial" panose="020B0604020202020204" pitchFamily="34" charset="0"/>
              <a:buChar char="•"/>
            </a:pPr>
            <a:r>
              <a:rPr lang="de-DE" dirty="0"/>
              <a:t>Softwarearchitektur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Nachteile von Clean Code</a:t>
            </a:r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Performance</a:t>
            </a:r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Programmierparadigmen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Fazit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266069F-E1AF-F6D1-7E19-07E2571191A1}"/>
              </a:ext>
            </a:extLst>
          </p:cNvPr>
          <p:cNvSpPr txBox="1"/>
          <p:nvPr/>
        </p:nvSpPr>
        <p:spPr>
          <a:xfrm>
            <a:off x="5991227" y="1655426"/>
            <a:ext cx="52958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Dauer der Präsentation: 30 Minuten</a:t>
            </a:r>
          </a:p>
          <a:p>
            <a:endParaRPr lang="de-DE" dirty="0">
              <a:solidFill>
                <a:srgbClr val="4A5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Fragen bitte erst am Ende stellen.</a:t>
            </a:r>
          </a:p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dringenden Fällen bitte melden.</a:t>
            </a:r>
          </a:p>
          <a:p>
            <a:endParaRPr lang="de-DE" dirty="0">
              <a:solidFill>
                <a:srgbClr val="4A5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Codebeispiele sind in C#, daher werden Kenntnisse in einer objektorientierten Programmiersprache wie Java, C#, C++ oder vergleichbares vorausgesetzt.</a:t>
            </a:r>
          </a:p>
        </p:txBody>
      </p:sp>
    </p:spTree>
    <p:extLst>
      <p:ext uri="{BB962C8B-B14F-4D97-AF65-F5344CB8AC3E}">
        <p14:creationId xmlns:p14="http://schemas.microsoft.com/office/powerpoint/2010/main" val="107572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705EE-A1C3-9BD5-013E-ED4A1786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Dependency</a:t>
            </a:r>
            <a:r>
              <a:rPr lang="de-DE" dirty="0"/>
              <a:t> Inversion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06C2A2-F24B-C64B-4E83-01E06B719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20001"/>
            <a:ext cx="11330517" cy="1095375"/>
          </a:xfrm>
        </p:spPr>
        <p:txBody>
          <a:bodyPr/>
          <a:lstStyle/>
          <a:p>
            <a:r>
              <a:rPr lang="en-US" dirty="0"/>
              <a:t>B. “Abstractions should not depend on details. Details should depend upon abstractions.”</a:t>
            </a:r>
          </a:p>
          <a:p>
            <a:r>
              <a:rPr lang="en-US" dirty="0"/>
              <a:t>Details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konkrete</a:t>
            </a:r>
            <a:r>
              <a:rPr lang="en-US" dirty="0"/>
              <a:t> </a:t>
            </a:r>
            <a:r>
              <a:rPr lang="en-US" dirty="0" err="1"/>
              <a:t>Implementierungen</a:t>
            </a:r>
            <a:endParaRPr lang="en-US" dirty="0"/>
          </a:p>
          <a:p>
            <a:r>
              <a:rPr lang="en-US" dirty="0" err="1"/>
              <a:t>Direkte</a:t>
            </a:r>
            <a:r>
              <a:rPr lang="en-US" dirty="0"/>
              <a:t> </a:t>
            </a:r>
            <a:r>
              <a:rPr lang="en-US" dirty="0" err="1"/>
              <a:t>Zurgriffe</a:t>
            </a:r>
            <a:r>
              <a:rPr lang="en-US" dirty="0"/>
              <a:t> und </a:t>
            </a:r>
            <a:r>
              <a:rPr lang="en-US" dirty="0" err="1"/>
              <a:t>direkte</a:t>
            </a:r>
            <a:r>
              <a:rPr lang="en-US" dirty="0"/>
              <a:t> </a:t>
            </a:r>
            <a:r>
              <a:rPr lang="en-US" dirty="0" err="1"/>
              <a:t>Abhängigkeiten</a:t>
            </a:r>
            <a:r>
              <a:rPr lang="en-US" dirty="0"/>
              <a:t> </a:t>
            </a:r>
            <a:r>
              <a:rPr lang="en-US" dirty="0" err="1"/>
              <a:t>sollen</a:t>
            </a:r>
            <a:r>
              <a:rPr lang="en-US" dirty="0"/>
              <a:t> </a:t>
            </a:r>
            <a:r>
              <a:rPr lang="en-US" dirty="0" err="1"/>
              <a:t>verhindert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3FB173D-1EB0-F47B-A778-2835F6C37A83}"/>
              </a:ext>
            </a:extLst>
          </p:cNvPr>
          <p:cNvSpPr/>
          <p:nvPr/>
        </p:nvSpPr>
        <p:spPr>
          <a:xfrm>
            <a:off x="515208" y="3255377"/>
            <a:ext cx="1570767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Copy 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62EBF0A-7CA3-9EA6-B3C5-783614A63F55}"/>
              </a:ext>
            </a:extLst>
          </p:cNvPr>
          <p:cNvSpPr/>
          <p:nvPr/>
        </p:nvSpPr>
        <p:spPr>
          <a:xfrm>
            <a:off x="2931318" y="3255377"/>
            <a:ext cx="2024063" cy="487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Console.ReadLine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DA96961-0595-7637-0B72-2029DD14CD8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085975" y="3498890"/>
            <a:ext cx="845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9A3C8BB-7486-2C0A-BA4B-591B64E2610F}"/>
              </a:ext>
            </a:extLst>
          </p:cNvPr>
          <p:cNvCxnSpPr/>
          <p:nvPr/>
        </p:nvCxnSpPr>
        <p:spPr>
          <a:xfrm flipV="1">
            <a:off x="942975" y="2921083"/>
            <a:ext cx="3200400" cy="10953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9CAA8DD-71A0-0925-361B-B0A977B1723F}"/>
              </a:ext>
            </a:extLst>
          </p:cNvPr>
          <p:cNvCxnSpPr>
            <a:cxnSpLocks/>
          </p:cNvCxnSpPr>
          <p:nvPr/>
        </p:nvCxnSpPr>
        <p:spPr>
          <a:xfrm flipH="1" flipV="1">
            <a:off x="1057275" y="2921083"/>
            <a:ext cx="2886075" cy="10953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143DB82-A1D5-0628-80F6-D7E2EB24D0DF}"/>
              </a:ext>
            </a:extLst>
          </p:cNvPr>
          <p:cNvSpPr/>
          <p:nvPr/>
        </p:nvSpPr>
        <p:spPr>
          <a:xfrm>
            <a:off x="515207" y="4994486"/>
            <a:ext cx="1570767" cy="602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Copy 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5F7DA7F-69DF-FDFD-E512-C9C1D2C7A9E8}"/>
              </a:ext>
            </a:extLst>
          </p:cNvPr>
          <p:cNvSpPr/>
          <p:nvPr/>
        </p:nvSpPr>
        <p:spPr>
          <a:xfrm>
            <a:off x="5188713" y="4994486"/>
            <a:ext cx="2024063" cy="602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Console.ReadLine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686E5B80-F078-4D63-3520-06A336308B5C}"/>
              </a:ext>
            </a:extLst>
          </p:cNvPr>
          <p:cNvSpPr/>
          <p:nvPr/>
        </p:nvSpPr>
        <p:spPr>
          <a:xfrm>
            <a:off x="2781300" y="4978822"/>
            <a:ext cx="1641427" cy="602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&lt;&lt;Interface&gt;&gt;</a:t>
            </a:r>
          </a:p>
          <a:p>
            <a:pPr algn="ctr"/>
            <a:r>
              <a:rPr lang="de-DE" dirty="0" err="1"/>
              <a:t>IReader</a:t>
            </a:r>
            <a:r>
              <a:rPr lang="de-DE" dirty="0"/>
              <a:t> 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895F05C-B14A-C257-BB9C-3C99F81A06A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2085974" y="5280236"/>
            <a:ext cx="695326" cy="15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5878C9B-852F-3C85-9E02-B7EC8CB5C18B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4422727" y="5280236"/>
            <a:ext cx="765986" cy="15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80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7F10B1-16F4-096E-3CF3-F3C65848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Copy Modul (Einfach)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E8A98-78F0-EA94-4A6D-4B0B07186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525550" cy="3880773"/>
          </a:xfrm>
        </p:spPr>
        <p:txBody>
          <a:bodyPr/>
          <a:lstStyle/>
          <a:p>
            <a:r>
              <a:rPr lang="de-DE" sz="2000" dirty="0"/>
              <a:t>Beschränkt auf eine reine Konsolenanwendung </a:t>
            </a:r>
          </a:p>
          <a:p>
            <a:r>
              <a:rPr lang="de-DE" sz="2000" dirty="0"/>
              <a:t>Neue Anforderung:</a:t>
            </a:r>
          </a:p>
          <a:p>
            <a:r>
              <a:rPr lang="de-DE" sz="2000" dirty="0"/>
              <a:t>Schreiben und Lesen auf Textdatei statt Konsole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604071-C9F8-372D-67BA-A275D823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58" y="1438031"/>
            <a:ext cx="5176519" cy="39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0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7C209-934D-5AD2-9313-2488B95D8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7" y="1344614"/>
            <a:ext cx="3729076" cy="1320800"/>
          </a:xfrm>
        </p:spPr>
        <p:txBody>
          <a:bodyPr anchor="ctr">
            <a:normAutofit/>
          </a:bodyPr>
          <a:lstStyle/>
          <a:p>
            <a:r>
              <a:rPr lang="de-DE" dirty="0"/>
              <a:t>Copy Modul (Erweitert)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D67F8C-81EB-70D5-36B8-CF1C1BB4B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006" y="2741614"/>
            <a:ext cx="4161693" cy="3560733"/>
          </a:xfrm>
        </p:spPr>
        <p:txBody>
          <a:bodyPr>
            <a:normAutofit/>
          </a:bodyPr>
          <a:lstStyle/>
          <a:p>
            <a:r>
              <a:rPr lang="de-DE" sz="2400" dirty="0"/>
              <a:t>Auswahl zwischen Konsole und Textdatei möglich</a:t>
            </a:r>
          </a:p>
          <a:p>
            <a:r>
              <a:rPr lang="de-DE" sz="2400" dirty="0"/>
              <a:t>Schlechter Code durch zu viele </a:t>
            </a:r>
            <a:r>
              <a:rPr lang="de-DE" sz="2400" dirty="0" err="1"/>
              <a:t>If</a:t>
            </a:r>
            <a:r>
              <a:rPr lang="de-DE" sz="2400" dirty="0"/>
              <a:t>-Abfragen</a:t>
            </a:r>
          </a:p>
          <a:p>
            <a:r>
              <a:rPr lang="de-DE" sz="2400" dirty="0"/>
              <a:t>Abhängig von den verwendeten Technologien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5A3205-4591-F795-EBB1-6C35B832C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50"/>
          <a:stretch/>
        </p:blipFill>
        <p:spPr>
          <a:xfrm>
            <a:off x="5196960" y="435110"/>
            <a:ext cx="6250230" cy="57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0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C9640-A3F5-FFCE-CCA8-B33124A1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Copy Modul (</a:t>
            </a:r>
            <a:r>
              <a:rPr lang="de-DE" dirty="0" err="1"/>
              <a:t>Dependency</a:t>
            </a:r>
            <a:r>
              <a:rPr lang="de-DE" dirty="0"/>
              <a:t> Inversion)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519B52-0B35-FCDA-C60D-A811F74B2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905752"/>
            <a:ext cx="5864025" cy="4228348"/>
          </a:xfrm>
        </p:spPr>
        <p:txBody>
          <a:bodyPr/>
          <a:lstStyle/>
          <a:p>
            <a:r>
              <a:rPr lang="de-DE" sz="2400" dirty="0"/>
              <a:t>Programmieren gegen Abstraktionen statt konkreten Klassen</a:t>
            </a:r>
          </a:p>
          <a:p>
            <a:r>
              <a:rPr lang="de-DE" sz="2400" dirty="0"/>
              <a:t>Hinzufügen von </a:t>
            </a:r>
            <a:r>
              <a:rPr lang="de-DE" sz="2400" dirty="0" err="1"/>
              <a:t>IReader</a:t>
            </a:r>
            <a:r>
              <a:rPr lang="de-DE" sz="2400" dirty="0"/>
              <a:t> und </a:t>
            </a:r>
            <a:r>
              <a:rPr lang="de-DE" sz="2400" dirty="0" err="1"/>
              <a:t>IWriter</a:t>
            </a:r>
            <a:r>
              <a:rPr lang="de-DE" sz="2400" dirty="0"/>
              <a:t> Interface</a:t>
            </a:r>
          </a:p>
          <a:p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0115614-DAE9-6DA7-A3B3-45931CA64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92"/>
          <a:stretch/>
        </p:blipFill>
        <p:spPr>
          <a:xfrm>
            <a:off x="6600825" y="1905752"/>
            <a:ext cx="4071330" cy="35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50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C7C9F-38D9-135B-ED92-3E166E5F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Copy Modul (</a:t>
            </a:r>
            <a:r>
              <a:rPr lang="de-DE" dirty="0" err="1"/>
              <a:t>Dependency</a:t>
            </a:r>
            <a:r>
              <a:rPr lang="de-DE" dirty="0"/>
              <a:t> Inversion)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20332-5EDB-956E-2D06-2BC5FB516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Hinzufügen von konkreten Klassen, welche die Interfaces implementieren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DC373A-D8C2-CD57-1076-D3385AF0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70424"/>
            <a:ext cx="3723009" cy="40779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87BB0BD-C5F4-DB54-BA44-AD787217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92" y="2170424"/>
            <a:ext cx="3542484" cy="40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96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E7DD8-C274-B1D1-9E72-4F28029E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Copy Modul (</a:t>
            </a:r>
            <a:r>
              <a:rPr lang="de-DE" dirty="0" err="1"/>
              <a:t>Dependency</a:t>
            </a:r>
            <a:r>
              <a:rPr lang="de-DE" dirty="0"/>
              <a:t> Inversion)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150AE-113E-6600-DF32-5DE9EC487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 wrap="square" anchor="t">
            <a:normAutofit/>
          </a:bodyPr>
          <a:lstStyle/>
          <a:p>
            <a:r>
              <a:rPr lang="de-DE" sz="2000" dirty="0"/>
              <a:t>Selbiges wird für Copy und </a:t>
            </a:r>
            <a:r>
              <a:rPr lang="de-DE" sz="2000" dirty="0" err="1"/>
              <a:t>ICopy</a:t>
            </a:r>
            <a:r>
              <a:rPr lang="de-DE" sz="2000" dirty="0"/>
              <a:t> angewendet</a:t>
            </a:r>
          </a:p>
          <a:p>
            <a:r>
              <a:rPr lang="de-DE" sz="2000" dirty="0"/>
              <a:t>Copy speichert ein </a:t>
            </a:r>
            <a:r>
              <a:rPr lang="de-DE" sz="2000" dirty="0" err="1"/>
              <a:t>IReader</a:t>
            </a:r>
            <a:r>
              <a:rPr lang="de-DE" sz="2000" dirty="0"/>
              <a:t> und ein </a:t>
            </a:r>
            <a:r>
              <a:rPr lang="de-DE" sz="2000" dirty="0" err="1"/>
              <a:t>IWriter</a:t>
            </a:r>
            <a:r>
              <a:rPr lang="de-DE" sz="2000" dirty="0"/>
              <a:t> Objekt</a:t>
            </a:r>
          </a:p>
          <a:p>
            <a:r>
              <a:rPr lang="de-DE" sz="2000" dirty="0"/>
              <a:t>Diese werden im Konstruktor übergeben (</a:t>
            </a:r>
            <a:r>
              <a:rPr lang="de-DE" sz="2000" dirty="0" err="1"/>
              <a:t>Constructor</a:t>
            </a:r>
            <a:r>
              <a:rPr lang="de-DE" sz="2000" dirty="0"/>
              <a:t> </a:t>
            </a:r>
            <a:r>
              <a:rPr lang="de-DE" sz="2000" dirty="0" err="1"/>
              <a:t>Injection</a:t>
            </a:r>
            <a:r>
              <a:rPr lang="de-DE" sz="2000" dirty="0"/>
              <a:t>)</a:t>
            </a:r>
          </a:p>
          <a:p>
            <a:r>
              <a:rPr lang="de-DE" sz="2000" dirty="0"/>
              <a:t>In einer </a:t>
            </a:r>
            <a:r>
              <a:rPr lang="de-DE" sz="2000" dirty="0" err="1"/>
              <a:t>ReadAndWrite</a:t>
            </a:r>
            <a:r>
              <a:rPr lang="de-DE" sz="2000" dirty="0"/>
              <a:t> Methode werden deren Funktionalitäten aufgerufen</a:t>
            </a:r>
          </a:p>
          <a:p>
            <a:r>
              <a:rPr lang="de-DE" sz="2000" dirty="0"/>
              <a:t>Anschließend wird alles in einem </a:t>
            </a:r>
            <a:r>
              <a:rPr lang="de-DE" sz="2000" dirty="0" err="1"/>
              <a:t>Composition</a:t>
            </a:r>
            <a:r>
              <a:rPr lang="de-DE" sz="2000" dirty="0"/>
              <a:t> Root aufgelöst</a:t>
            </a:r>
          </a:p>
          <a:p>
            <a:r>
              <a:rPr lang="de-DE" sz="2000" b="0" i="0" u="none" strike="noStrike" baseline="0" dirty="0"/>
              <a:t>Poor Man's DI</a:t>
            </a:r>
            <a:endParaRPr lang="de-DE" sz="2000" dirty="0"/>
          </a:p>
          <a:p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57A8696-1B12-2287-60DC-6EE4E98F0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460" y="4751873"/>
            <a:ext cx="3237444" cy="1485415"/>
          </a:xfrm>
          <a:prstGeom prst="rect">
            <a:avLst/>
          </a:prstGeom>
          <a:noFill/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A62F63F-CE2A-27DE-9BB2-B178009001A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459460" y="585618"/>
            <a:ext cx="3459601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Copy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readonly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IWriter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wr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readonly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IReader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Copy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IReader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reader,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IWriter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writer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this.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reader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this.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wr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writer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ReadAndWrite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{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rd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Read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wr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Write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text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711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8F677-F3A8-FCF1-9531-2825AF26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Container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565CBA-8A78-4C94-4D82-2F41C9C97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09" y="1920358"/>
            <a:ext cx="4116246" cy="4492480"/>
          </a:xfrm>
        </p:spPr>
        <p:txBody>
          <a:bodyPr/>
          <a:lstStyle/>
          <a:p>
            <a:r>
              <a:rPr lang="de-DE" sz="2000" dirty="0" err="1"/>
              <a:t>AutoFac</a:t>
            </a:r>
            <a:r>
              <a:rPr lang="de-DE" sz="2000" dirty="0"/>
              <a:t> wird mittels </a:t>
            </a:r>
            <a:r>
              <a:rPr lang="de-DE" sz="2000" dirty="0" err="1"/>
              <a:t>NuGet</a:t>
            </a:r>
            <a:r>
              <a:rPr lang="de-DE" sz="2000" dirty="0"/>
              <a:t> hinzugefügt</a:t>
            </a:r>
          </a:p>
          <a:p>
            <a:r>
              <a:rPr lang="de-DE" sz="2000" dirty="0"/>
              <a:t>Über </a:t>
            </a:r>
            <a:r>
              <a:rPr lang="de-DE" sz="2000" dirty="0" err="1"/>
              <a:t>Builder</a:t>
            </a:r>
            <a:r>
              <a:rPr lang="de-DE" sz="2000" dirty="0"/>
              <a:t> werden die Module registriert.</a:t>
            </a:r>
          </a:p>
          <a:p>
            <a:r>
              <a:rPr lang="de-DE" sz="2000" dirty="0"/>
              <a:t>Eine konkrete Klasse als Typ für ein Interface</a:t>
            </a:r>
          </a:p>
          <a:p>
            <a:r>
              <a:rPr lang="de-DE" sz="2000" dirty="0"/>
              <a:t>Im späteren Verlauf wird automatisch danach aufgelöst.</a:t>
            </a:r>
          </a:p>
          <a:p>
            <a:r>
              <a:rPr lang="de-DE" sz="2000" dirty="0"/>
              <a:t>Dies geschieht in der </a:t>
            </a:r>
            <a:r>
              <a:rPr lang="de-DE" sz="2000" dirty="0" err="1"/>
              <a:t>WriteSampleText</a:t>
            </a:r>
            <a:r>
              <a:rPr lang="de-DE" sz="2000" dirty="0"/>
              <a:t> Methode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2EF4C0-C3D2-4FB6-58E3-F6101B98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572" y="445162"/>
            <a:ext cx="58483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C67AC-87A6-DF61-9680-F048ACFD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DI Container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5EFD3-1C60-CBC7-E760-43D410DED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56691" cy="3880773"/>
          </a:xfrm>
        </p:spPr>
        <p:txBody>
          <a:bodyPr/>
          <a:lstStyle/>
          <a:p>
            <a:r>
              <a:rPr lang="de-DE" sz="2000" dirty="0"/>
              <a:t>In dieser Methode wird ein </a:t>
            </a:r>
            <a:r>
              <a:rPr lang="de-DE" sz="2000" dirty="0" err="1"/>
              <a:t>Scope</a:t>
            </a:r>
            <a:r>
              <a:rPr lang="de-DE" sz="2000" dirty="0"/>
              <a:t> erstellt.</a:t>
            </a:r>
          </a:p>
          <a:p>
            <a:r>
              <a:rPr lang="de-DE" sz="2000" dirty="0"/>
              <a:t>Es wird ein </a:t>
            </a:r>
            <a:r>
              <a:rPr lang="de-DE" sz="2000" dirty="0" err="1"/>
              <a:t>IReader</a:t>
            </a:r>
            <a:r>
              <a:rPr lang="de-DE" sz="2000" dirty="0"/>
              <a:t> und </a:t>
            </a:r>
            <a:r>
              <a:rPr lang="de-DE" sz="2000" dirty="0" err="1"/>
              <a:t>IWriter</a:t>
            </a:r>
            <a:r>
              <a:rPr lang="de-DE" sz="2000" dirty="0"/>
              <a:t> aufgelöst</a:t>
            </a:r>
          </a:p>
          <a:p>
            <a:r>
              <a:rPr lang="de-DE" sz="2000" dirty="0"/>
              <a:t>Keine konkrete Klasse wird in diesem Codeabschnitt angegeben</a:t>
            </a:r>
          </a:p>
          <a:p>
            <a:r>
              <a:rPr lang="de-DE" sz="2000" dirty="0"/>
              <a:t>Konfiguration erfolgt woanders</a:t>
            </a:r>
          </a:p>
          <a:p>
            <a:pPr marL="0" indent="0">
              <a:buNone/>
            </a:pP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375CEE-76C9-F7D5-8675-C825912E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815" y="1752600"/>
            <a:ext cx="65341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54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D4AA7-E654-8BA5-1C23-C90962A7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Softwarearchitektur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05EDC-6C0A-AA9E-AB52-78D445543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39" y="1897227"/>
            <a:ext cx="3533663" cy="3880773"/>
          </a:xfrm>
        </p:spPr>
        <p:txBody>
          <a:bodyPr/>
          <a:lstStyle/>
          <a:p>
            <a:r>
              <a:rPr lang="de-DE" dirty="0"/>
              <a:t>3-Schichten Architektur</a:t>
            </a:r>
          </a:p>
          <a:p>
            <a:r>
              <a:rPr lang="de-DE" dirty="0"/>
              <a:t>Business </a:t>
            </a:r>
            <a:r>
              <a:rPr lang="de-DE" dirty="0" err="1"/>
              <a:t>Logic</a:t>
            </a:r>
            <a:r>
              <a:rPr lang="de-DE" dirty="0"/>
              <a:t> ist abhängig von der Data Access Schicht</a:t>
            </a:r>
          </a:p>
          <a:p>
            <a:r>
              <a:rPr lang="de-DE" dirty="0"/>
              <a:t>User Interface wäre auch indirekt von der Data Access Schicht abhängig</a:t>
            </a:r>
          </a:p>
          <a:p>
            <a:r>
              <a:rPr lang="de-DE" dirty="0"/>
              <a:t>Die Data Access Schicht ist die Grundlage der Software</a:t>
            </a:r>
          </a:p>
          <a:p>
            <a:r>
              <a:rPr lang="de-DE" dirty="0" err="1"/>
              <a:t>Testing</a:t>
            </a:r>
            <a:r>
              <a:rPr lang="de-DE" dirty="0"/>
              <a:t> ohne Datenbank ist nicht möglich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55FD10-77F1-ACDE-2899-947795F4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40" y="1591421"/>
            <a:ext cx="6039571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13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723E3F-403F-E3E9-5C9C-8B20F911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300"/>
              <a:t>Softwarearchitektur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7EB760-F1D5-EFC2-6954-A5ADE854C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144" y="1620001"/>
            <a:ext cx="6352228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475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328E9-C9BF-C88C-3880-DBFC168C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14" y="1179036"/>
            <a:ext cx="8596668" cy="1320800"/>
          </a:xfrm>
        </p:spPr>
        <p:txBody>
          <a:bodyPr anchor="t">
            <a:normAutofit/>
          </a:bodyPr>
          <a:lstStyle/>
          <a:p>
            <a:r>
              <a:rPr lang="de-DE" dirty="0"/>
              <a:t>Über mich</a:t>
            </a:r>
          </a:p>
        </p:txBody>
      </p:sp>
      <p:pic>
        <p:nvPicPr>
          <p:cNvPr id="7" name="Inhaltsplatzhalter 6" descr="Ein Bild, das Baum, draußen, Gras, Person enthält.&#10;&#10;Automatisch generierte Beschreibung">
            <a:extLst>
              <a:ext uri="{FF2B5EF4-FFF2-40B4-BE49-F238E27FC236}">
                <a16:creationId xmlns:a16="http://schemas.microsoft.com/office/drawing/2014/main" id="{8D2B078F-D3CB-71D2-2228-A71A3EFD7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r="13628" b="1"/>
          <a:stretch/>
        </p:blipFill>
        <p:spPr>
          <a:xfrm>
            <a:off x="695114" y="1910330"/>
            <a:ext cx="2603341" cy="3214120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E105256-9258-DDC0-4A42-50CC33FD4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44" y="1798191"/>
            <a:ext cx="778034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Studium</a:t>
            </a:r>
          </a:p>
          <a:p>
            <a:r>
              <a:rPr lang="de-DE" sz="1600" dirty="0"/>
              <a:t>Seit 2020/10 	 Wirtschaftsinformatik B.Sc. An der THM</a:t>
            </a:r>
          </a:p>
          <a:p>
            <a:r>
              <a:rPr lang="de-DE" sz="1600" dirty="0"/>
              <a:t>2019/10 -	 Medieninformatik B.Sc. an der THM      		          2020/10</a:t>
            </a:r>
          </a:p>
          <a:p>
            <a:endParaRPr lang="de-DE" sz="1600" dirty="0"/>
          </a:p>
          <a:p>
            <a:pPr marL="0" indent="0">
              <a:buNone/>
            </a:pPr>
            <a:r>
              <a:rPr lang="de-DE" sz="2000" dirty="0"/>
              <a:t>Beruf</a:t>
            </a:r>
          </a:p>
          <a:p>
            <a:r>
              <a:rPr lang="de-DE" sz="1600" dirty="0"/>
              <a:t>Seit 2022/05 	 Werkstudent bei Sopra Steria mit Schwerpunkt 			 	 Softwareentwicklung in .Net</a:t>
            </a:r>
          </a:p>
          <a:p>
            <a:r>
              <a:rPr lang="de-DE" sz="1600" dirty="0"/>
              <a:t>Seit 2019/02 	 Selbstständig im Bereich Softwareentwicklung und Teaching</a:t>
            </a:r>
          </a:p>
          <a:p>
            <a:r>
              <a:rPr lang="de-DE" sz="1600" dirty="0"/>
              <a:t>2018/08 -	 Praktikum bei </a:t>
            </a:r>
            <a:r>
              <a:rPr lang="de-DE" sz="1600" dirty="0" err="1"/>
              <a:t>Ideas</a:t>
            </a:r>
            <a:r>
              <a:rPr lang="de-DE" sz="1600" dirty="0"/>
              <a:t> Embedded im Bereich 		 2019/08	 Softwareentwicklung .Net und C (Automotiv)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DD04FDC-226F-2120-89E2-CF371AC91DE6}"/>
              </a:ext>
            </a:extLst>
          </p:cNvPr>
          <p:cNvSpPr txBox="1"/>
          <p:nvPr/>
        </p:nvSpPr>
        <p:spPr>
          <a:xfrm>
            <a:off x="560626" y="5309632"/>
            <a:ext cx="6956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Email (THM): </a:t>
            </a:r>
            <a:r>
              <a:rPr lang="de-DE" sz="1400" dirty="0">
                <a:hlinkClick r:id="rId3"/>
              </a:rPr>
              <a:t>cong.chanh.vinzenz.nguyen@mnd.thm.de</a:t>
            </a:r>
            <a:endParaRPr lang="de-DE" sz="1400" dirty="0"/>
          </a:p>
          <a:p>
            <a:r>
              <a:rPr lang="de-DE" sz="1400" dirty="0"/>
              <a:t>Email (Beruflich): </a:t>
            </a:r>
            <a:r>
              <a:rPr lang="de-DE" sz="1400" dirty="0">
                <a:hlinkClick r:id="rId4"/>
              </a:rPr>
              <a:t>ccv.nguyen@soprasteria.com</a:t>
            </a:r>
            <a:endParaRPr lang="de-DE" sz="1400" dirty="0"/>
          </a:p>
          <a:p>
            <a:r>
              <a:rPr lang="de-DE" sz="1400" dirty="0"/>
              <a:t>LinkedIn: </a:t>
            </a:r>
            <a:r>
              <a:rPr lang="de-DE" sz="1400" dirty="0">
                <a:hlinkClick r:id="rId5"/>
              </a:rPr>
              <a:t>https://www.linkedin.com/in/cong-chanh-vinzenz-nguyen-28b50219a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385451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EE94E-75C8-7DB6-91C7-0DC69601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Softwarearchitektur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975BB5-7C11-933F-92A2-6CAE4C411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0139"/>
            <a:ext cx="4762413" cy="4231223"/>
          </a:xfrm>
        </p:spPr>
        <p:txBody>
          <a:bodyPr/>
          <a:lstStyle/>
          <a:p>
            <a:r>
              <a:rPr lang="de-DE" sz="2400" dirty="0"/>
              <a:t>Business </a:t>
            </a:r>
            <a:r>
              <a:rPr lang="de-DE" sz="2400" dirty="0" err="1"/>
              <a:t>Logic</a:t>
            </a:r>
            <a:r>
              <a:rPr lang="de-DE" sz="2400" dirty="0"/>
              <a:t> wird zum Kern der Anwendung.</a:t>
            </a:r>
          </a:p>
          <a:p>
            <a:r>
              <a:rPr lang="de-DE" sz="2400" dirty="0"/>
              <a:t>Alistair Cockburn nennt dies eine Hexagonale Architektur.</a:t>
            </a:r>
          </a:p>
          <a:p>
            <a:r>
              <a:rPr lang="de-DE" sz="2400" dirty="0"/>
              <a:t>Jeffrey Palermo nennt dies eine </a:t>
            </a:r>
            <a:r>
              <a:rPr lang="de-DE" sz="2400" dirty="0" err="1"/>
              <a:t>Onion</a:t>
            </a:r>
            <a:r>
              <a:rPr lang="de-DE" sz="2400" dirty="0"/>
              <a:t> Architektur.</a:t>
            </a:r>
          </a:p>
          <a:p>
            <a:r>
              <a:rPr lang="de-DE" sz="2400" dirty="0"/>
              <a:t>Martin Fowler entwickelte das Konzept zu Ports and Adaptern.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8B6797-70A8-0721-EA14-8B85A181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95" y="1733107"/>
            <a:ext cx="5563571" cy="39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2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55605-4783-5E65-A814-F362A2199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Nachteile von Clean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B019CA-20F7-407B-C6D9-847A988F9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51" y="1656262"/>
            <a:ext cx="11330517" cy="4525963"/>
          </a:xfrm>
        </p:spPr>
        <p:txBody>
          <a:bodyPr/>
          <a:lstStyle/>
          <a:p>
            <a:r>
              <a:rPr lang="de-DE" sz="2800" dirty="0"/>
              <a:t>Team Zusammenstellung und Kenntnisstand</a:t>
            </a:r>
          </a:p>
          <a:p>
            <a:r>
              <a:rPr lang="de-DE" sz="2800" dirty="0"/>
              <a:t>Lesbarkeit insbesondere beim Debugging</a:t>
            </a:r>
          </a:p>
          <a:p>
            <a:r>
              <a:rPr lang="de-DE" sz="2800" dirty="0"/>
              <a:t>Performance</a:t>
            </a:r>
          </a:p>
          <a:p>
            <a:r>
              <a:rPr lang="de-DE" sz="2800" dirty="0"/>
              <a:t>Programmierparadigmen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630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1EDF6-51A8-ED9F-E672-AB42F9DA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687D7D-E0B4-950A-C2EB-E3DF2C1D3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656262"/>
            <a:ext cx="8596668" cy="3880773"/>
          </a:xfrm>
        </p:spPr>
        <p:txBody>
          <a:bodyPr/>
          <a:lstStyle/>
          <a:p>
            <a:r>
              <a:rPr lang="de-DE" sz="2400" dirty="0"/>
              <a:t>Performancekritische Anwendungsfälle:</a:t>
            </a:r>
          </a:p>
          <a:p>
            <a:pPr lvl="1"/>
            <a:r>
              <a:rPr lang="de-DE" sz="2400" dirty="0"/>
              <a:t>Big Data</a:t>
            </a:r>
          </a:p>
          <a:p>
            <a:pPr lvl="1"/>
            <a:r>
              <a:rPr lang="de-DE" sz="2400" dirty="0"/>
              <a:t>Spiele</a:t>
            </a:r>
          </a:p>
          <a:p>
            <a:pPr lvl="1"/>
            <a:r>
              <a:rPr lang="de-DE" sz="2400" dirty="0" err="1"/>
              <a:t>Machine</a:t>
            </a:r>
            <a:r>
              <a:rPr lang="de-DE" sz="2400" dirty="0"/>
              <a:t> Learning</a:t>
            </a:r>
          </a:p>
          <a:p>
            <a:r>
              <a:rPr lang="de-DE" sz="2400" dirty="0"/>
              <a:t>Skalierbarkeit einer Anwendung</a:t>
            </a:r>
          </a:p>
          <a:p>
            <a:endParaRPr lang="de-DE" sz="2400" dirty="0"/>
          </a:p>
          <a:p>
            <a:pPr marL="457200" lvl="1" indent="0">
              <a:buNone/>
            </a:pPr>
            <a:endParaRPr lang="de-DE" sz="2400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E433F5-28D5-35C5-1349-1E5E525B3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02" y="821730"/>
            <a:ext cx="3340823" cy="477260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74ED26F-337D-D137-549A-92F6A72D5A49}"/>
              </a:ext>
            </a:extLst>
          </p:cNvPr>
          <p:cNvSpPr txBox="1"/>
          <p:nvPr/>
        </p:nvSpPr>
        <p:spPr>
          <a:xfrm>
            <a:off x="7162746" y="5621771"/>
            <a:ext cx="3536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K.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Kokosa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 .NET Memory Management: For Better Code, Performance, and Scalability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[12]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9876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10B4392-0EAD-7D9A-F083-BDB021BDF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894" y="762000"/>
            <a:ext cx="6044211" cy="547001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8CAA97A-D386-55AA-B941-AFE8E028FA76}"/>
              </a:ext>
            </a:extLst>
          </p:cNvPr>
          <p:cNvSpPr txBox="1"/>
          <p:nvPr/>
        </p:nvSpPr>
        <p:spPr>
          <a:xfrm>
            <a:off x="3881436" y="6024261"/>
            <a:ext cx="46148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Quelle: </a:t>
            </a:r>
            <a:r>
              <a:rPr kumimoji="0" lang="en-US" altLang="de-DE" sz="105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https://​github.com​/​feO2x/​</a:t>
            </a:r>
            <a:r>
              <a:rPr kumimoji="0" lang="en-US" altLang="de-DE" sz="105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DndgGraz.DesignPrinciplesVsPerformance</a:t>
            </a:r>
            <a:r>
              <a:rPr kumimoji="0" lang="en-US" altLang="de-DE" sz="105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[14] 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88250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712C5-0E0E-857A-6C36-15CA25CE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27235-AD3F-8674-B8DB-1824E060B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Bestimmte Frameworks wie DI Container oder Entity Framework (6 und älter) sind langsam</a:t>
            </a:r>
          </a:p>
          <a:p>
            <a:r>
              <a:rPr lang="de-DE" sz="2000" dirty="0"/>
              <a:t>Clean Code unterscheidet nicht zwischen In-Memory und I/O Zugriffe</a:t>
            </a:r>
          </a:p>
          <a:p>
            <a:r>
              <a:rPr lang="de-DE" sz="2000" dirty="0"/>
              <a:t>Imperative Programmierung und statische Methoden (bspw. Call via Interface vs. statische Methode)</a:t>
            </a:r>
          </a:p>
          <a:p>
            <a:r>
              <a:rPr lang="de-DE" sz="2000" dirty="0"/>
              <a:t>Lesbarkeit bei Pointern, unsicheren Code, asynchrone Programmierung..</a:t>
            </a:r>
          </a:p>
        </p:txBody>
      </p:sp>
    </p:spTree>
    <p:extLst>
      <p:ext uri="{BB962C8B-B14F-4D97-AF65-F5344CB8AC3E}">
        <p14:creationId xmlns:p14="http://schemas.microsoft.com/office/powerpoint/2010/main" val="1425098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9372E-3DEC-50BE-2CDF-B8200FD3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Programmierparadigmen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DB4EA-FB2D-D79F-E032-D988C92C0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Objektorientierte Lösung ist nicht immer die beste Wahl.</a:t>
            </a:r>
          </a:p>
          <a:p>
            <a:r>
              <a:rPr lang="de-DE" sz="2000" dirty="0"/>
              <a:t>Beispiel für eine bessere Lösung mit funktionaler Programmierung in C#.</a:t>
            </a:r>
          </a:p>
          <a:p>
            <a:r>
              <a:rPr lang="de-DE" sz="2000" dirty="0"/>
              <a:t>Es soll ein Filter für ein Array erstellt werden, welches alle geraden oder ungeraden Zahlen aussortiert.</a:t>
            </a:r>
          </a:p>
          <a:p>
            <a:r>
              <a:rPr lang="de-DE" sz="2000" dirty="0"/>
              <a:t>Die objektorientierte Lösung wird nach Clean Code Prinzipien programmiert.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30E83F-28EE-4054-A18E-C182DADD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65" y="3739650"/>
            <a:ext cx="85820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31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CEEAD-6AE1-EA78-A2E4-2F07721A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Objektorientierte Filter Klasse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B7A117-2894-BE49-222E-7BDB535B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084441"/>
            <a:ext cx="5444144" cy="3688406"/>
          </a:xfrm>
          <a:prstGeom prst="rect">
            <a:avLst/>
          </a:prstGeom>
          <a:noFill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376E94-726C-5726-8055-547DACB47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95" y="2035591"/>
            <a:ext cx="5408724" cy="37861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5229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510C5-E79F-5344-F3F9-EC8DE1DA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Objektorientierter 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CC9AA-76C6-216F-5D11-B790C7396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5357"/>
            <a:ext cx="4655424" cy="4226005"/>
          </a:xfrm>
        </p:spPr>
        <p:txBody>
          <a:bodyPr/>
          <a:lstStyle/>
          <a:p>
            <a:r>
              <a:rPr lang="de-DE" sz="2000" dirty="0"/>
              <a:t>Es werden für jede Bedingung eigene Filter Klassen benötigt. </a:t>
            </a:r>
          </a:p>
          <a:p>
            <a:r>
              <a:rPr lang="de-DE" sz="2000" dirty="0"/>
              <a:t>Orchestrierung notwendig</a:t>
            </a:r>
          </a:p>
          <a:p>
            <a:r>
              <a:rPr lang="de-DE" sz="2000" dirty="0"/>
              <a:t>Auf Datentyp </a:t>
            </a:r>
            <a:r>
              <a:rPr lang="de-DE" sz="2000" dirty="0" err="1"/>
              <a:t>int</a:t>
            </a:r>
            <a:r>
              <a:rPr lang="de-DE" sz="2000" dirty="0"/>
              <a:t> beschränkt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E43814-D674-1337-E92B-EA73E8D7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024" y="1815357"/>
            <a:ext cx="5027438" cy="38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6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12FF7-126A-2B7C-6186-EFE2D75C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Funktionaler 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A5F218-FA1B-C2E4-70B3-460FE508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800225"/>
            <a:ext cx="4084015" cy="4241137"/>
          </a:xfrm>
        </p:spPr>
        <p:txBody>
          <a:bodyPr/>
          <a:lstStyle/>
          <a:p>
            <a:r>
              <a:rPr lang="de-DE" sz="2000" dirty="0"/>
              <a:t>Es gibt nur eine Filter Funktion.</a:t>
            </a:r>
          </a:p>
          <a:p>
            <a:r>
              <a:rPr lang="de-DE" sz="2000" dirty="0"/>
              <a:t>Die Filterbedingung kann von außen übergeben werden.</a:t>
            </a:r>
          </a:p>
          <a:p>
            <a:r>
              <a:rPr lang="de-DE" sz="2000" dirty="0"/>
              <a:t>Die Funktion ist generisch.</a:t>
            </a:r>
          </a:p>
          <a:p>
            <a:r>
              <a:rPr lang="de-DE" sz="2000" dirty="0"/>
              <a:t>Eine Orchestrierung ist nicht mehr nötig.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C4D88A-8184-3B43-DBEC-1A0DA003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617" y="1258960"/>
            <a:ext cx="4733812" cy="49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1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C34B8-D82F-249F-360F-D98E6D6D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Funktionaler 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475BA9-78A5-03DB-7963-39C4059B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838325"/>
            <a:ext cx="4361197" cy="4126837"/>
          </a:xfrm>
        </p:spPr>
        <p:txBody>
          <a:bodyPr/>
          <a:lstStyle/>
          <a:p>
            <a:r>
              <a:rPr lang="de-DE" sz="2000" dirty="0"/>
              <a:t>Es müssen keine Objekte erstellt werden.</a:t>
            </a:r>
          </a:p>
          <a:p>
            <a:r>
              <a:rPr lang="de-DE" sz="2000" dirty="0"/>
              <a:t>Änderung der Filterbedingung ist einfacher zu implementieren.</a:t>
            </a:r>
          </a:p>
          <a:p>
            <a:r>
              <a:rPr lang="de-DE" sz="2000" dirty="0"/>
              <a:t>Bessere Lesbarkeit</a:t>
            </a:r>
          </a:p>
          <a:p>
            <a:r>
              <a:rPr lang="de-DE" sz="2000" dirty="0"/>
              <a:t>Besserer Wartbarkeit</a:t>
            </a:r>
          </a:p>
          <a:p>
            <a:r>
              <a:rPr lang="de-DE" sz="2000" dirty="0"/>
              <a:t>Weniger Fehlerquellen</a:t>
            </a:r>
          </a:p>
          <a:p>
            <a:r>
              <a:rPr lang="de-DE" sz="2000" dirty="0"/>
              <a:t>Funktionale Programmierung kann in manchen Fällen eine bessere Lösung als Objektorientierung bieten.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B6D5FF-70FD-D9AA-E810-D6D001A4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696" y="2160589"/>
            <a:ext cx="5652012" cy="31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01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F34B7-77D3-C7B9-D626-F69B34696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F2D6D6-4AF5-4028-89B3-455DB57D4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0524" y="966246"/>
            <a:ext cx="5993661" cy="4811754"/>
          </a:xfrm>
        </p:spPr>
        <p:txBody>
          <a:bodyPr wrap="square" anchor="t">
            <a:normAutofit fontScale="92500" lnSpcReduction="10000"/>
          </a:bodyPr>
          <a:lstStyle/>
          <a:p>
            <a:r>
              <a:rPr lang="de-DE" sz="2000" dirty="0"/>
              <a:t>Wachsende Nachfrage an Software</a:t>
            </a:r>
          </a:p>
          <a:p>
            <a:r>
              <a:rPr lang="de-DE" sz="2000" dirty="0"/>
              <a:t>Größerer und komplexerer Code</a:t>
            </a:r>
          </a:p>
          <a:p>
            <a:r>
              <a:rPr lang="de-DE" sz="2000" dirty="0"/>
              <a:t>Schlechte Codequalität</a:t>
            </a:r>
          </a:p>
          <a:p>
            <a:r>
              <a:rPr lang="de-DE" sz="2000" dirty="0"/>
              <a:t>Anpassungen und Pflege des bestehendes Codes wird schwieriger.</a:t>
            </a:r>
          </a:p>
          <a:p>
            <a:r>
              <a:rPr lang="de-DE" sz="2000" dirty="0"/>
              <a:t>Wird „gewachsene Struktur“ oder „Legacy Code“ genannt.</a:t>
            </a:r>
          </a:p>
          <a:p>
            <a:r>
              <a:rPr lang="de-DE" sz="2000" dirty="0"/>
              <a:t>Starke Abhängigkeiten und schlechte Softwarearchitektur</a:t>
            </a:r>
          </a:p>
          <a:p>
            <a:r>
              <a:rPr lang="de-DE" sz="2000" dirty="0"/>
              <a:t>minimalste Änderungen können Seiteneffekte auslösen.</a:t>
            </a:r>
          </a:p>
          <a:p>
            <a:r>
              <a:rPr lang="de-DE" sz="2000" dirty="0"/>
              <a:t>Höhere Kosten für Wartung</a:t>
            </a:r>
          </a:p>
          <a:p>
            <a:r>
              <a:rPr lang="de-DE" sz="2000" dirty="0"/>
              <a:t>Im </a:t>
            </a:r>
            <a:r>
              <a:rPr lang="de-DE" sz="2000" dirty="0" err="1"/>
              <a:t>Worst</a:t>
            </a:r>
            <a:r>
              <a:rPr lang="de-DE" sz="2000" dirty="0"/>
              <a:t> Case muss der Code von Grund auf neu geschrieben werden.</a:t>
            </a:r>
          </a:p>
          <a:p>
            <a:r>
              <a:rPr lang="de-DE" sz="2000" dirty="0"/>
              <a:t>Flexibler Code wird wichtiger für agile Vorgehensmodelle.</a:t>
            </a:r>
          </a:p>
          <a:p>
            <a:endParaRPr lang="de-DE" sz="2000" dirty="0"/>
          </a:p>
          <a:p>
            <a:endParaRPr lang="de-DE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393952-1511-C31A-E2AB-5CE09526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1" y="1620000"/>
            <a:ext cx="5067300" cy="29241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A7E9A60-90D6-FF37-4A4D-A07B57AF1AB6}"/>
              </a:ext>
            </a:extLst>
          </p:cNvPr>
          <p:cNvSpPr txBox="1"/>
          <p:nvPr/>
        </p:nvSpPr>
        <p:spPr>
          <a:xfrm>
            <a:off x="660544" y="4447776"/>
            <a:ext cx="506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Quelle: https://github.com/jnguyen095/clean-code/blob/master/Clean.Code.A.Handbook.of.Agile.Software.Craftsmanship.pdf</a:t>
            </a:r>
          </a:p>
        </p:txBody>
      </p:sp>
    </p:spTree>
    <p:extLst>
      <p:ext uri="{BB962C8B-B14F-4D97-AF65-F5344CB8AC3E}">
        <p14:creationId xmlns:p14="http://schemas.microsoft.com/office/powerpoint/2010/main" val="488807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0A6AF-EEB5-644A-3C07-B5524226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FE5470-5FDF-19F9-CB8B-23FD58013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683749"/>
            <a:ext cx="11330517" cy="4525963"/>
          </a:xfrm>
        </p:spPr>
        <p:txBody>
          <a:bodyPr/>
          <a:lstStyle/>
          <a:p>
            <a:r>
              <a:rPr lang="de-DE" sz="2000" dirty="0" err="1"/>
              <a:t>Dependency</a:t>
            </a:r>
            <a:r>
              <a:rPr lang="de-DE" sz="2000" dirty="0"/>
              <a:t> Inversion </a:t>
            </a:r>
            <a:r>
              <a:rPr lang="de-DE" sz="2000" dirty="0" err="1"/>
              <a:t>Principle</a:t>
            </a:r>
            <a:r>
              <a:rPr lang="de-DE" sz="2000" dirty="0"/>
              <a:t> ermöglicht Entkopplung.</a:t>
            </a:r>
          </a:p>
          <a:p>
            <a:r>
              <a:rPr lang="de-DE" sz="2000" dirty="0"/>
              <a:t>Durch SOLID wird die Code Struktur stark verändert.</a:t>
            </a:r>
          </a:p>
          <a:p>
            <a:r>
              <a:rPr lang="de-DE" sz="2000" dirty="0"/>
              <a:t>Mehr Klassen und kleinere Klassen</a:t>
            </a:r>
          </a:p>
          <a:p>
            <a:r>
              <a:rPr lang="de-DE" sz="2000" dirty="0"/>
              <a:t>Flexibilität und Wiederverwendbarkeit werden gesteigert.</a:t>
            </a:r>
          </a:p>
          <a:p>
            <a:r>
              <a:rPr lang="de-DE" sz="2000" dirty="0"/>
              <a:t>Testbarkeit wird durch Clean Code verbessert und ermöglicht.</a:t>
            </a:r>
          </a:p>
          <a:p>
            <a:r>
              <a:rPr lang="de-DE" sz="2000" dirty="0"/>
              <a:t>Ziel ist niedrige Kopplung und starke Kohäsion.</a:t>
            </a:r>
          </a:p>
          <a:p>
            <a:r>
              <a:rPr lang="de-DE" sz="2000" dirty="0"/>
              <a:t>Clean Code kann die Codequalität verbessern.</a:t>
            </a:r>
          </a:p>
          <a:p>
            <a:r>
              <a:rPr lang="de-DE" sz="2000" dirty="0"/>
              <a:t>Keine generelle Empfehlung, sondern bewusstes Einsetzen.</a:t>
            </a:r>
          </a:p>
          <a:p>
            <a:r>
              <a:rPr lang="de-DE" sz="2000" dirty="0"/>
              <a:t>Auswirkung auf anderer Sprachen und Paradigmen könnten Ansatz für weitere Forschung sein.</a:t>
            </a:r>
          </a:p>
        </p:txBody>
      </p:sp>
    </p:spTree>
    <p:extLst>
      <p:ext uri="{BB962C8B-B14F-4D97-AF65-F5344CB8AC3E}">
        <p14:creationId xmlns:p14="http://schemas.microsoft.com/office/powerpoint/2010/main" val="3196096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0D31D-CF29-A2ED-DDEB-6C10AF9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Quellen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6CB2A7-961F-D16B-92ED-E1906B97B4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2001" y="1656262"/>
            <a:ext cx="11163828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[1]	R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C. Martin,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Clean code: A handbook of agile software craftsmanship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Upper Saddle River NJ: Prentice Hall, 2009.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[2]	M. Fowler,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Refactoring: Improving the design of existing code /  Martin Fowler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Reading, MA: Addison-Wesley, 1999.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[3]	R. C. Martin and K.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Henney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Clean Architecture: A craftsman's guide to software structure and design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Boston, Columbus, Indianapolis, New York, San Francisco, Amsterdam, Cape Town, Dubai, London, Madrid, Milan, Munich, Paris, Montreal, Toronto, Delhi, Mexico City, São Paulo, Sydney, Hong Kong, Seoul, Singapore, Taipei, Tokyo: Prentice Hall, 2018.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[4]	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ArticleS.UncleBob.PrinciplesOfOod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http://​butunclebob.com​/​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ArticleS.UncleBob.PrinciplesOfOod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Aug. 30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[5]	Gamma et al.,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Design patterns: Elements of reusable object-oriented software,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39th ed. Boston, Mass., Munich: Addison-Wesley, 2011.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[6]	Robert C. Martin,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Design Principles and Design Patterns.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http://​staff.cs.utu.fi​/~​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jounsmed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doos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_​06/​material/​DesignPrinciplesAndPatterns.pdf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[7]	M.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Noback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“The Dependency Inversion Principle,” in pp. 67–104. [Online]. Available: https://​web.archive.org​/​web/​20110714224327/​http://​www.objectmentor.com/​resources/​articles/​dip.pdf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[8]	M. Seemann,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Dependency injection in .NET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Greenwich, Conn.: Manning; London :  Pearson Education [distributor], 2011.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[9]	Rick-Anderson,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Creating a Business Logic Layer (C#).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https://​docs.microsoft.com​/​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-​us/​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aspnet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/​web-​forms/​overview/​data-​access/​introduction/​creating-​a-​business-​logic-​layer-​cs (accessed: Aug. 30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[10]	Alistair Cockburn,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Hexagonal architecture.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https://​alistair.cockburn.us​/​hexagonal-​architecture/​ (accessed: Aug. 30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[11]	J. Palermo, “The Onion Architecture : part 1,”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Programming with Palermo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29 Jul., 2008. https://​jeffreypalermo.com​/​2008/​07/​the-​onion-​architecture-​part-​1/​ (accessed: Aug. 30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[12]	K.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Kokosa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 .NET Memory Management: For Better Code, Performance, and Scalability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Berkeley, CA: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Apress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 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Imprint,Apress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2018.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[13]	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Registration Concepts — 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Autofac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6.0.0 documentation.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https://​autofac.readthedocs.io​/​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/​latest/​register/​registration.html (accessed: Aug. 30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[14]	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GitHub - feO2x/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DndgGraz.DesignPrinciplesVsPerformance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Slides and example code for my Design Principles vs. Performance talk at the .NET Developer Group Graz in March 2021.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https://​github.com​/​feO2x/​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DndgGraz.DesignPrinciplesVsPerformance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Aug. 31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[15]	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Besserer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C#-Code 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durch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funktionale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Programmierung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| Rainer </a:t>
            </a:r>
            <a:r>
              <a:rPr kumimoji="0" lang="en-US" altLang="de-DE" sz="1200" b="0" i="1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Stropek</a:t>
            </a:r>
            <a:r>
              <a:rPr kumimoji="0" lang="en-US" altLang="de-DE" sz="1200" b="0" i="1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YouTube. 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https://​www.youtube.com​/​watch​?​v=​8vQ15jddRBM&amp;​t=​3679s (accessed: Aug. 31 2022).</a:t>
            </a:r>
            <a:endParaRPr kumimoji="0" lang="de-DE" altLang="de-DE" sz="12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[16]	</a:t>
            </a:r>
            <a:r>
              <a:rPr kumimoji="0" lang="en-US" altLang="de-DE" sz="1200" b="0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BillWagner</a:t>
            </a:r>
            <a:r>
              <a:rPr kumimoji="0" lang="en-US" altLang="de-DE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de-DE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Language-Integrated Query (LINQ) (C#). 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[Online]. Available: https://​docs.microsoft.com​/​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-​us/​dotnet/​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csharp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/​programming-​guide/​concepts/​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linq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/​ (accessed: Aug. 31 2022).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8925" algn="l"/>
              </a:tabLst>
            </a:pP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85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15115-748F-6FB3-47FA-904C41F9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Weitere Angaben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10BEBF-E687-4E1E-B9EF-AE5452412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1" y="1620001"/>
            <a:ext cx="8311950" cy="4525963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/>
              <a:t>GitHub</a:t>
            </a:r>
          </a:p>
          <a:p>
            <a:r>
              <a:rPr lang="de-DE" sz="2000" dirty="0"/>
              <a:t>Codebeispiel Copy (</a:t>
            </a:r>
            <a:r>
              <a:rPr lang="de-DE" sz="2000" dirty="0" err="1"/>
              <a:t>Dependency</a:t>
            </a:r>
            <a:r>
              <a:rPr lang="de-DE" sz="2000" dirty="0"/>
              <a:t> Inversion </a:t>
            </a:r>
            <a:r>
              <a:rPr lang="de-DE" sz="2000" dirty="0" err="1"/>
              <a:t>Principle</a:t>
            </a:r>
            <a:r>
              <a:rPr lang="de-DE" sz="2000" dirty="0"/>
              <a:t>)</a:t>
            </a:r>
          </a:p>
          <a:p>
            <a:r>
              <a:rPr lang="de-DE" sz="2000" dirty="0"/>
              <a:t>Codebeispiel Filterfunktion (Funktionale Programmierung)</a:t>
            </a:r>
          </a:p>
          <a:p>
            <a:r>
              <a:rPr lang="de-DE" sz="2000" dirty="0"/>
              <a:t>Seminararbeit als PDF</a:t>
            </a:r>
          </a:p>
          <a:p>
            <a:r>
              <a:rPr lang="de-DE" sz="2000" dirty="0"/>
              <a:t>Präsentation als PowerPoint</a:t>
            </a:r>
          </a:p>
          <a:p>
            <a:endParaRPr lang="de-DE" sz="2000" dirty="0"/>
          </a:p>
          <a:p>
            <a:r>
              <a:rPr lang="de-DE" sz="2000" dirty="0"/>
              <a:t>Link: </a:t>
            </a:r>
            <a:r>
              <a:rPr lang="de-DE" sz="2000" dirty="0">
                <a:hlinkClick r:id="rId2"/>
              </a:rPr>
              <a:t>https://github.com/Koschnag/CleanCode</a:t>
            </a:r>
            <a:endParaRPr lang="de-DE" sz="2000" dirty="0"/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0CC881-0033-E79A-7882-875A513C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1" y="1620001"/>
            <a:ext cx="2147688" cy="263621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F38C107-4BAC-D79B-A1DC-AE9C8936F5D6}"/>
              </a:ext>
            </a:extLst>
          </p:cNvPr>
          <p:cNvSpPr txBox="1"/>
          <p:nvPr/>
        </p:nvSpPr>
        <p:spPr>
          <a:xfrm>
            <a:off x="432001" y="5407300"/>
            <a:ext cx="6956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Email (THM): </a:t>
            </a:r>
            <a:r>
              <a:rPr lang="de-DE" sz="1400" dirty="0">
                <a:hlinkClick r:id="rId4"/>
              </a:rPr>
              <a:t>cong.chanh.vinzenz.nguyen@mnd.thm.de</a:t>
            </a:r>
            <a:endParaRPr lang="de-DE" sz="1400" dirty="0"/>
          </a:p>
          <a:p>
            <a:r>
              <a:rPr lang="de-DE" sz="1400" dirty="0"/>
              <a:t>Email (Beruflich): </a:t>
            </a:r>
            <a:r>
              <a:rPr lang="de-DE" sz="1400" dirty="0">
                <a:hlinkClick r:id="rId5"/>
              </a:rPr>
              <a:t>ccv.nguyen@soprasteria.com</a:t>
            </a:r>
            <a:endParaRPr lang="de-DE" sz="1400" dirty="0"/>
          </a:p>
          <a:p>
            <a:r>
              <a:rPr lang="de-DE" sz="1400" dirty="0"/>
              <a:t>LinkedIn: </a:t>
            </a:r>
            <a:r>
              <a:rPr lang="de-DE" sz="1400" dirty="0">
                <a:hlinkClick r:id="rId6"/>
              </a:rPr>
              <a:t>https://www.linkedin.com/in/cong-chanh-vinzenz-nguyen-28b50219a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5415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9393-B773-6AD5-16BC-EDE8BBBB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FD1BBD-22A8-6BE4-15B9-5EA8B6621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51" y="1656262"/>
            <a:ext cx="11330517" cy="4525963"/>
          </a:xfrm>
        </p:spPr>
        <p:txBody>
          <a:bodyPr/>
          <a:lstStyle/>
          <a:p>
            <a:r>
              <a:rPr lang="de-DE" sz="2000" dirty="0"/>
              <a:t>Nicht wissenschaftlich</a:t>
            </a:r>
          </a:p>
          <a:p>
            <a:r>
              <a:rPr lang="de-DE" sz="2000" dirty="0"/>
              <a:t>Konzepte kommen aus der Community (Web Blogs, Twitter, populärwissenschaftliche Literatur…)</a:t>
            </a:r>
          </a:p>
          <a:p>
            <a:r>
              <a:rPr lang="de-DE" sz="2000" dirty="0"/>
              <a:t>Wichtige Autoren sind:</a:t>
            </a:r>
          </a:p>
          <a:p>
            <a:pPr lvl="1"/>
            <a:r>
              <a:rPr lang="de-DE" sz="2000" dirty="0"/>
              <a:t>Robert C. Martin (Uncle Bob)</a:t>
            </a:r>
          </a:p>
          <a:p>
            <a:pPr lvl="1"/>
            <a:r>
              <a:rPr lang="de-DE" sz="2000" dirty="0"/>
              <a:t>Martin Fowler</a:t>
            </a:r>
          </a:p>
          <a:p>
            <a:pPr lvl="1"/>
            <a:r>
              <a:rPr lang="de-DE" sz="2000" dirty="0"/>
              <a:t>Gamma et al. (Gang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Four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Mark Seemann</a:t>
            </a:r>
          </a:p>
        </p:txBody>
      </p:sp>
      <p:pic>
        <p:nvPicPr>
          <p:cNvPr id="5" name="Grafik 4" descr="Ein Bild, das Text, Person, drinnen, Computer enthält.&#10;&#10;Automatisch generierte Beschreibung">
            <a:extLst>
              <a:ext uri="{FF2B5EF4-FFF2-40B4-BE49-F238E27FC236}">
                <a16:creationId xmlns:a16="http://schemas.microsoft.com/office/drawing/2014/main" id="{DDAC4604-7C32-4544-A4EA-3D55CCFA2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14" y="3054327"/>
            <a:ext cx="3714475" cy="2923698"/>
          </a:xfrm>
          <a:prstGeom prst="rect">
            <a:avLst/>
          </a:prstGeom>
        </p:spPr>
      </p:pic>
      <p:pic>
        <p:nvPicPr>
          <p:cNvPr id="7" name="Grafik 6" descr="Ein Bild, das Person, Mann, Anzug, lächelnd enthält.&#10;&#10;Automatisch generierte Beschreibung">
            <a:extLst>
              <a:ext uri="{FF2B5EF4-FFF2-40B4-BE49-F238E27FC236}">
                <a16:creationId xmlns:a16="http://schemas.microsoft.com/office/drawing/2014/main" id="{169A814D-0785-4181-FE73-7360038DF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655" y="3054327"/>
            <a:ext cx="2194146" cy="29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3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0C943C-7EAB-1514-7725-0763E2E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Clean Code Techniken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BDB441-882A-E09B-B3B3-BC30A2147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Solid </a:t>
            </a:r>
            <a:r>
              <a:rPr lang="en-US" sz="2000" dirty="0" err="1"/>
              <a:t>Principes</a:t>
            </a:r>
            <a:r>
              <a:rPr lang="en-US" sz="2000" dirty="0"/>
              <a:t> of Object Oriented Design</a:t>
            </a:r>
          </a:p>
          <a:p>
            <a:r>
              <a:rPr lang="en-US" sz="2000" dirty="0" err="1"/>
              <a:t>Dependecy</a:t>
            </a:r>
            <a:r>
              <a:rPr lang="en-US" sz="2000" dirty="0"/>
              <a:t> Injection</a:t>
            </a:r>
            <a:endParaRPr lang="de-DE" sz="2000" dirty="0"/>
          </a:p>
          <a:p>
            <a:r>
              <a:rPr lang="de-DE" sz="2000" dirty="0"/>
              <a:t>Code Conventions</a:t>
            </a:r>
            <a:r>
              <a:rPr lang="en-US" sz="2000" dirty="0"/>
              <a:t> (</a:t>
            </a:r>
            <a:r>
              <a:rPr lang="en-US" sz="2000" dirty="0" err="1"/>
              <a:t>wird</a:t>
            </a:r>
            <a:r>
              <a:rPr lang="en-US" sz="2000" dirty="0"/>
              <a:t> </a:t>
            </a:r>
            <a:r>
              <a:rPr lang="en-US" sz="2000" dirty="0" err="1"/>
              <a:t>nicht</a:t>
            </a:r>
            <a:r>
              <a:rPr lang="en-US" sz="2000" dirty="0"/>
              <a:t> </a:t>
            </a:r>
            <a:r>
              <a:rPr lang="en-US" sz="2000" dirty="0" err="1"/>
              <a:t>behandelt</a:t>
            </a:r>
            <a:r>
              <a:rPr lang="en-US" sz="2000" dirty="0"/>
              <a:t>)</a:t>
            </a:r>
          </a:p>
          <a:p>
            <a:r>
              <a:rPr lang="en-US" sz="2000" dirty="0"/>
              <a:t>Design Patterns</a:t>
            </a:r>
          </a:p>
          <a:p>
            <a:r>
              <a:rPr lang="en-US" sz="2000" dirty="0" err="1"/>
              <a:t>Softwarearchitekturmodelle</a:t>
            </a:r>
            <a:endParaRPr lang="en-US" sz="2000" dirty="0"/>
          </a:p>
          <a:p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4EF245-16B5-DD2A-0161-A9B23DA97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05" y="3522837"/>
            <a:ext cx="1987059" cy="2623128"/>
          </a:xfrm>
          <a:prstGeom prst="rect">
            <a:avLst/>
          </a:prstGeom>
        </p:spPr>
      </p:pic>
      <p:pic>
        <p:nvPicPr>
          <p:cNvPr id="7" name="Grafik 6" descr="Ein Bild, das Text, Bekleidung enthält.&#10;&#10;Automatisch generierte Beschreibung">
            <a:extLst>
              <a:ext uri="{FF2B5EF4-FFF2-40B4-BE49-F238E27FC236}">
                <a16:creationId xmlns:a16="http://schemas.microsoft.com/office/drawing/2014/main" id="{9D032C3F-5260-0B6C-80CE-F52CC897E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981" y="3522837"/>
            <a:ext cx="2060851" cy="2584896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F6C381-CAD0-A982-4D91-380365C5C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084" y="712036"/>
            <a:ext cx="2103748" cy="2623128"/>
          </a:xfrm>
          <a:prstGeom prst="rect">
            <a:avLst/>
          </a:prstGeom>
        </p:spPr>
      </p:pic>
      <p:pic>
        <p:nvPicPr>
          <p:cNvPr id="11" name="Grafik 10" descr="Ein Bild, das Text, Elektronik, Anzeige, Screenshot enthält.&#10;&#10;Automatisch generierte Beschreibung">
            <a:extLst>
              <a:ext uri="{FF2B5EF4-FFF2-40B4-BE49-F238E27FC236}">
                <a16:creationId xmlns:a16="http://schemas.microsoft.com/office/drawing/2014/main" id="{FE148007-C856-FD71-56A0-0072B929D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05" y="712036"/>
            <a:ext cx="2013343" cy="26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5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80217-E81F-1DA2-9E20-F27FFD3F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3" y="1075115"/>
            <a:ext cx="11324167" cy="576262"/>
          </a:xfrm>
        </p:spPr>
        <p:txBody>
          <a:bodyPr>
            <a:normAutofit fontScale="90000"/>
          </a:bodyPr>
          <a:lstStyle/>
          <a:p>
            <a:r>
              <a:rPr lang="de-DE" dirty="0"/>
              <a:t>Grundlagen zu Clean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367F12-9282-FAA4-7882-827D85B0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sz="2800" dirty="0"/>
              <a:t>Was macht guten Code aus? </a:t>
            </a:r>
          </a:p>
          <a:p>
            <a:pPr lvl="1"/>
            <a:r>
              <a:rPr lang="de-DE" sz="2800" dirty="0"/>
              <a:t>Was ist schlechter Code?</a:t>
            </a:r>
          </a:p>
          <a:p>
            <a:pPr lvl="1"/>
            <a:r>
              <a:rPr lang="de-DE" sz="2800" dirty="0"/>
              <a:t>Was sind Ziele von Clean Code? </a:t>
            </a:r>
          </a:p>
          <a:p>
            <a:pPr lvl="1"/>
            <a:r>
              <a:rPr lang="de-DE" sz="2800" dirty="0"/>
              <a:t>Wie erreicht man Clean Code?</a:t>
            </a:r>
          </a:p>
          <a:p>
            <a:pPr lvl="1"/>
            <a:r>
              <a:rPr lang="de-DE" sz="2800" dirty="0"/>
              <a:t>Gibt es Nachteile von Clean Code?</a:t>
            </a:r>
          </a:p>
          <a:p>
            <a:pPr lvl="1"/>
            <a:r>
              <a:rPr lang="de-DE" sz="2800" dirty="0"/>
              <a:t>Woran wird Codequalität gemessen?</a:t>
            </a:r>
          </a:p>
        </p:txBody>
      </p:sp>
    </p:spTree>
    <p:extLst>
      <p:ext uri="{BB962C8B-B14F-4D97-AF65-F5344CB8AC3E}">
        <p14:creationId xmlns:p14="http://schemas.microsoft.com/office/powerpoint/2010/main" val="179562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FC95B-8718-E59D-29C9-0BB3BC90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700"/>
              <a:t>Was ist guter Code?</a:t>
            </a:r>
            <a:br>
              <a:rPr lang="de-DE" sz="1700"/>
            </a:br>
            <a:endParaRPr lang="de-DE" sz="17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187B03-007A-97EE-AF23-67146886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15" y="1423889"/>
            <a:ext cx="4184814" cy="4617288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49A8E8-1365-B5CD-9AB3-5A5360CF9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5330" y="2762250"/>
            <a:ext cx="5991226" cy="1940566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“The goal of software architecture is to minimize the human resources required to build and maintain the required system.” - Robert C. Martin [3, p. 26]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8762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30056-8CAF-D3DE-CF70-BC54DD9D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Welche Anforderungen werden an Code gestellt?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C8183B-5A19-2493-6FC4-E7A87736D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4FB034B-70FB-A6F9-E2E4-B3FC13926AD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58078547"/>
              </p:ext>
            </p:extLst>
          </p:nvPr>
        </p:nvGraphicFramePr>
        <p:xfrm>
          <a:off x="6255895" y="1620000"/>
          <a:ext cx="5408724" cy="4617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B52F57A4-70AB-6897-749E-5D376CE2F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165" y="1656000"/>
            <a:ext cx="4819814" cy="4542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8634552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THM-Praesentation-FB13-MND_Breitbild</Template>
  <TotalTime>0</TotalTime>
  <Words>2521</Words>
  <Application>Microsoft Office PowerPoint</Application>
  <PresentationFormat>Breitbild</PresentationFormat>
  <Paragraphs>286</Paragraphs>
  <Slides>42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9" baseType="lpstr">
      <vt:lpstr>Arial</vt:lpstr>
      <vt:lpstr>Calibri</vt:lpstr>
      <vt:lpstr>CIDFont+F3</vt:lpstr>
      <vt:lpstr>JetBrains Mono</vt:lpstr>
      <vt:lpstr>Tahoma</vt:lpstr>
      <vt:lpstr>Wingdings</vt:lpstr>
      <vt:lpstr>THM-Folienmaster</vt:lpstr>
      <vt:lpstr>PowerPoint-Präsentation</vt:lpstr>
      <vt:lpstr>Gliederung</vt:lpstr>
      <vt:lpstr>Über mich</vt:lpstr>
      <vt:lpstr>Problemstellung</vt:lpstr>
      <vt:lpstr>Problemstellung</vt:lpstr>
      <vt:lpstr>Clean Code Techniken</vt:lpstr>
      <vt:lpstr>Grundlagen zu Clean Code</vt:lpstr>
      <vt:lpstr>Was ist guter Code? </vt:lpstr>
      <vt:lpstr>Welche Anforderungen werden an Code gestellt?</vt:lpstr>
      <vt:lpstr>Woran wird Codequalität gemessen?</vt:lpstr>
      <vt:lpstr>SOLID Principles</vt:lpstr>
      <vt:lpstr>SOLID Principles</vt:lpstr>
      <vt:lpstr>Single Responsibility Principle (SRP)</vt:lpstr>
      <vt:lpstr>Interface Segregation Principle (ISP)</vt:lpstr>
      <vt:lpstr>Open Closed Principle (OCP)</vt:lpstr>
      <vt:lpstr>Liskov Substitution Principle (LSP)</vt:lpstr>
      <vt:lpstr>Polymorpher Aufruf</vt:lpstr>
      <vt:lpstr>Dependency Inversion Principle (DIP)</vt:lpstr>
      <vt:lpstr>Dependency Inversion Principle</vt:lpstr>
      <vt:lpstr>Dependency Inversion Principle</vt:lpstr>
      <vt:lpstr>Copy Modul (Einfach)</vt:lpstr>
      <vt:lpstr>Copy Modul (Erweitert)</vt:lpstr>
      <vt:lpstr>Copy Modul (Dependency Inversion)</vt:lpstr>
      <vt:lpstr>Copy Modul (Dependency Inversion)</vt:lpstr>
      <vt:lpstr>Copy Modul (Dependency Inversion)</vt:lpstr>
      <vt:lpstr>DI Container</vt:lpstr>
      <vt:lpstr>DI Container</vt:lpstr>
      <vt:lpstr>Softwarearchitektur</vt:lpstr>
      <vt:lpstr>Softwarearchitektur</vt:lpstr>
      <vt:lpstr>Softwarearchitektur</vt:lpstr>
      <vt:lpstr>Nachteile von Clean Code</vt:lpstr>
      <vt:lpstr>Performance</vt:lpstr>
      <vt:lpstr>PowerPoint-Präsentation</vt:lpstr>
      <vt:lpstr>Performance</vt:lpstr>
      <vt:lpstr>Programmierparadigmen</vt:lpstr>
      <vt:lpstr>Objektorientierte Filter Klasse </vt:lpstr>
      <vt:lpstr>Objektorientierter Filter</vt:lpstr>
      <vt:lpstr>Funktionaler Filter</vt:lpstr>
      <vt:lpstr>Funktionaler Filter</vt:lpstr>
      <vt:lpstr>Fazit</vt:lpstr>
      <vt:lpstr>Quellen</vt:lpstr>
      <vt:lpstr>Weitere Angaben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NGUYEN Cong Chanh Vinzenz</dc:creator>
  <cp:lastModifiedBy>NGUYEN Cong Chanh Vinzenz</cp:lastModifiedBy>
  <cp:revision>7</cp:revision>
  <dcterms:created xsi:type="dcterms:W3CDTF">2022-09-23T08:40:59Z</dcterms:created>
  <dcterms:modified xsi:type="dcterms:W3CDTF">2022-10-28T17:07:04Z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b6fd903-57fa-4e35-95d9-ed5985171563_Enabled">
    <vt:lpwstr>true</vt:lpwstr>
  </property>
  <property fmtid="{D5CDD505-2E9C-101B-9397-08002B2CF9AE}" pid="3" name="MSIP_Label_cb6fd903-57fa-4e35-95d9-ed5985171563_SetDate">
    <vt:lpwstr>2022-10-03T16:44:34Z</vt:lpwstr>
  </property>
  <property fmtid="{D5CDD505-2E9C-101B-9397-08002B2CF9AE}" pid="4" name="MSIP_Label_cb6fd903-57fa-4e35-95d9-ed5985171563_Method">
    <vt:lpwstr>Standard</vt:lpwstr>
  </property>
  <property fmtid="{D5CDD505-2E9C-101B-9397-08002B2CF9AE}" pid="5" name="MSIP_Label_cb6fd903-57fa-4e35-95d9-ed5985171563_Name">
    <vt:lpwstr>DE eingeschränkte Verwendung</vt:lpwstr>
  </property>
  <property fmtid="{D5CDD505-2E9C-101B-9397-08002B2CF9AE}" pid="6" name="MSIP_Label_cb6fd903-57fa-4e35-95d9-ed5985171563_SiteId">
    <vt:lpwstr>8b87af7d-8647-4dc7-8df4-5f69a2011bb5</vt:lpwstr>
  </property>
  <property fmtid="{D5CDD505-2E9C-101B-9397-08002B2CF9AE}" pid="7" name="MSIP_Label_cb6fd903-57fa-4e35-95d9-ed5985171563_ActionId">
    <vt:lpwstr>225f136f-4ffd-4119-ae28-ca46e9e13d45</vt:lpwstr>
  </property>
  <property fmtid="{D5CDD505-2E9C-101B-9397-08002B2CF9AE}" pid="8" name="MSIP_Label_cb6fd903-57fa-4e35-95d9-ed5985171563_ContentBits">
    <vt:lpwstr>3</vt:lpwstr>
  </property>
</Properties>
</file>